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56" r:id="rId2"/>
    <p:sldId id="260" r:id="rId3"/>
    <p:sldId id="257" r:id="rId4"/>
    <p:sldId id="258" r:id="rId5"/>
    <p:sldId id="259" r:id="rId6"/>
    <p:sldId id="268" r:id="rId7"/>
    <p:sldId id="269" r:id="rId8"/>
    <p:sldId id="270" r:id="rId9"/>
    <p:sldId id="271" r:id="rId10"/>
    <p:sldId id="272" r:id="rId11"/>
    <p:sldId id="273" r:id="rId12"/>
    <p:sldId id="274" r:id="rId13"/>
    <p:sldId id="275" r:id="rId14"/>
    <p:sldId id="276" r:id="rId15"/>
    <p:sldId id="285" r:id="rId16"/>
    <p:sldId id="278" r:id="rId17"/>
    <p:sldId id="279" r:id="rId18"/>
    <p:sldId id="280" r:id="rId19"/>
    <p:sldId id="281" r:id="rId20"/>
    <p:sldId id="282" r:id="rId21"/>
    <p:sldId id="284" r:id="rId22"/>
    <p:sldId id="283"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262" r:id="rId50"/>
    <p:sldId id="267"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62" autoAdjust="0"/>
    <p:restoredTop sz="94660"/>
  </p:normalViewPr>
  <p:slideViewPr>
    <p:cSldViewPr snapToGrid="0">
      <p:cViewPr varScale="1">
        <p:scale>
          <a:sx n="89" d="100"/>
          <a:sy n="89" d="100"/>
        </p:scale>
        <p:origin x="-112" y="-1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612C18-8370-7143-AA6D-3955CB64F7A5}" type="datetimeFigureOut">
              <a:rPr lang="nb-NO" smtClean="0"/>
              <a:t>21.10.20</a:t>
            </a:fld>
            <a:endParaRPr lang="nb-NO"/>
          </a:p>
        </p:txBody>
      </p:sp>
      <p:sp>
        <p:nvSpPr>
          <p:cNvPr id="4" name="Plassholder for lysbil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BA40E3-7AC3-2B4D-82A2-ED18279746E9}" type="slidenum">
              <a:rPr lang="nb-NO" smtClean="0"/>
              <a:t>‹#›</a:t>
            </a:fld>
            <a:endParaRPr lang="nb-NO"/>
          </a:p>
        </p:txBody>
      </p:sp>
    </p:spTree>
    <p:extLst>
      <p:ext uri="{BB962C8B-B14F-4D97-AF65-F5344CB8AC3E}">
        <p14:creationId xmlns:p14="http://schemas.microsoft.com/office/powerpoint/2010/main" val="6146847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67BA40E3-7AC3-2B4D-82A2-ED18279746E9}" type="slidenum">
              <a:rPr lang="nb-NO" smtClean="0"/>
              <a:t>3</a:t>
            </a:fld>
            <a:endParaRPr lang="nb-NO"/>
          </a:p>
        </p:txBody>
      </p:sp>
    </p:spTree>
    <p:extLst>
      <p:ext uri="{BB962C8B-B14F-4D97-AF65-F5344CB8AC3E}">
        <p14:creationId xmlns:p14="http://schemas.microsoft.com/office/powerpoint/2010/main" val="3770993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nb-NO"/>
              <a:t>Klikk for å redigere tittelstil</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502652EA-7AA8-4402-B820-D518CF3310DD}" type="datetimeFigureOut">
              <a:rPr lang="nb-NO" smtClean="0"/>
              <a:t>21.10.20</a:t>
            </a:fld>
            <a:endParaRPr lang="nb-NO"/>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nb-NO"/>
          </a:p>
        </p:txBody>
      </p:sp>
      <p:sp>
        <p:nvSpPr>
          <p:cNvPr id="6" name="Slide Number Placeholder 5"/>
          <p:cNvSpPr>
            <a:spLocks noGrp="1"/>
          </p:cNvSpPr>
          <p:nvPr>
            <p:ph type="sldNum" sz="quarter" idx="12"/>
          </p:nvPr>
        </p:nvSpPr>
        <p:spPr>
          <a:xfrm>
            <a:off x="10469880" y="320040"/>
            <a:ext cx="914400" cy="320040"/>
          </a:xfrm>
        </p:spPr>
        <p:txBody>
          <a:bodyPr/>
          <a:lstStyle/>
          <a:p>
            <a:fld id="{833E9C5E-4E60-4A29-B955-03326842A5F0}" type="slidenum">
              <a:rPr lang="nb-NO" smtClean="0"/>
              <a:t>‹#›</a:t>
            </a:fld>
            <a:endParaRPr lang="nb-NO"/>
          </a:p>
        </p:txBody>
      </p:sp>
    </p:spTree>
    <p:extLst>
      <p:ext uri="{BB962C8B-B14F-4D97-AF65-F5344CB8AC3E}">
        <p14:creationId xmlns:p14="http://schemas.microsoft.com/office/powerpoint/2010/main" val="2775312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nb-NO"/>
              <a:t>Klikk for å redigere tittelstil</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502652EA-7AA8-4402-B820-D518CF3310DD}" type="datetimeFigureOut">
              <a:rPr lang="nb-NO" smtClean="0"/>
              <a:t>21.10.20</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33E9C5E-4E60-4A29-B955-03326842A5F0}" type="slidenum">
              <a:rPr lang="nb-NO" smtClean="0"/>
              <a:t>‹#›</a:t>
            </a:fld>
            <a:endParaRPr lang="nb-NO"/>
          </a:p>
        </p:txBody>
      </p:sp>
    </p:spTree>
    <p:extLst>
      <p:ext uri="{BB962C8B-B14F-4D97-AF65-F5344CB8AC3E}">
        <p14:creationId xmlns:p14="http://schemas.microsoft.com/office/powerpoint/2010/main" val="418008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nb-NO"/>
              <a:t>Klikk for å redigere tittelstil</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a:xfrm>
            <a:off x="804672" y="320040"/>
            <a:ext cx="3657600" cy="320040"/>
          </a:xfrm>
        </p:spPr>
        <p:txBody>
          <a:bodyPr/>
          <a:lstStyle/>
          <a:p>
            <a:fld id="{502652EA-7AA8-4402-B820-D518CF3310DD}" type="datetimeFigureOut">
              <a:rPr lang="nb-NO" smtClean="0"/>
              <a:t>21.10.20</a:t>
            </a:fld>
            <a:endParaRPr lang="nb-NO"/>
          </a:p>
        </p:txBody>
      </p:sp>
      <p:sp>
        <p:nvSpPr>
          <p:cNvPr id="5" name="Footer Placeholder 4"/>
          <p:cNvSpPr>
            <a:spLocks noGrp="1"/>
          </p:cNvSpPr>
          <p:nvPr>
            <p:ph type="ftr" sz="quarter" idx="11"/>
          </p:nvPr>
        </p:nvSpPr>
        <p:spPr>
          <a:xfrm>
            <a:off x="804672" y="6227064"/>
            <a:ext cx="10588752" cy="320040"/>
          </a:xfrm>
        </p:spPr>
        <p:txBody>
          <a:bodyPr/>
          <a:lstStyle/>
          <a:p>
            <a:endParaRPr lang="nb-NO"/>
          </a:p>
        </p:txBody>
      </p:sp>
      <p:sp>
        <p:nvSpPr>
          <p:cNvPr id="6" name="Slide Number Placeholder 5"/>
          <p:cNvSpPr>
            <a:spLocks noGrp="1"/>
          </p:cNvSpPr>
          <p:nvPr>
            <p:ph type="sldNum" sz="quarter" idx="12"/>
          </p:nvPr>
        </p:nvSpPr>
        <p:spPr>
          <a:xfrm>
            <a:off x="10469880" y="320040"/>
            <a:ext cx="914400" cy="320040"/>
          </a:xfrm>
        </p:spPr>
        <p:txBody>
          <a:bodyPr/>
          <a:lstStyle/>
          <a:p>
            <a:fld id="{833E9C5E-4E60-4A29-B955-03326842A5F0}" type="slidenum">
              <a:rPr lang="nb-NO" smtClean="0"/>
              <a:t>‹#›</a:t>
            </a:fld>
            <a:endParaRPr lang="nb-NO"/>
          </a:p>
        </p:txBody>
      </p:sp>
    </p:spTree>
    <p:extLst>
      <p:ext uri="{BB962C8B-B14F-4D97-AF65-F5344CB8AC3E}">
        <p14:creationId xmlns:p14="http://schemas.microsoft.com/office/powerpoint/2010/main" val="1161976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nb-NO"/>
              <a:t>Klikk for å redigere tittelstil</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502652EA-7AA8-4402-B820-D518CF3310DD}" type="datetimeFigureOut">
              <a:rPr lang="nb-NO" smtClean="0"/>
              <a:t>21.10.20</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833E9C5E-4E60-4A29-B955-03326842A5F0}" type="slidenum">
              <a:rPr lang="nb-NO" smtClean="0"/>
              <a:t>‹#›</a:t>
            </a:fld>
            <a:endParaRPr lang="nb-NO"/>
          </a:p>
        </p:txBody>
      </p:sp>
    </p:spTree>
    <p:extLst>
      <p:ext uri="{BB962C8B-B14F-4D97-AF65-F5344CB8AC3E}">
        <p14:creationId xmlns:p14="http://schemas.microsoft.com/office/powerpoint/2010/main" val="158798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nb-NO"/>
              <a:t>Klikk for å redigere tittelstil</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a:xfrm>
            <a:off x="804672" y="320040"/>
            <a:ext cx="3657600" cy="320040"/>
          </a:xfrm>
        </p:spPr>
        <p:txBody>
          <a:bodyPr/>
          <a:lstStyle/>
          <a:p>
            <a:fld id="{502652EA-7AA8-4402-B820-D518CF3310DD}" type="datetimeFigureOut">
              <a:rPr lang="nb-NO" smtClean="0"/>
              <a:t>21.10.20</a:t>
            </a:fld>
            <a:endParaRPr lang="nb-NO"/>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nb-NO"/>
          </a:p>
        </p:txBody>
      </p:sp>
      <p:sp>
        <p:nvSpPr>
          <p:cNvPr id="6" name="Slide Number Placeholder 5"/>
          <p:cNvSpPr>
            <a:spLocks noGrp="1"/>
          </p:cNvSpPr>
          <p:nvPr>
            <p:ph type="sldNum" sz="quarter" idx="12"/>
          </p:nvPr>
        </p:nvSpPr>
        <p:spPr>
          <a:xfrm>
            <a:off x="10469880" y="320040"/>
            <a:ext cx="914400" cy="320040"/>
          </a:xfrm>
        </p:spPr>
        <p:txBody>
          <a:bodyPr/>
          <a:lstStyle/>
          <a:p>
            <a:fld id="{833E9C5E-4E60-4A29-B955-03326842A5F0}" type="slidenum">
              <a:rPr lang="nb-NO" smtClean="0"/>
              <a:t>‹#›</a:t>
            </a:fld>
            <a:endParaRPr lang="nb-NO"/>
          </a:p>
        </p:txBody>
      </p:sp>
    </p:spTree>
    <p:extLst>
      <p:ext uri="{BB962C8B-B14F-4D97-AF65-F5344CB8AC3E}">
        <p14:creationId xmlns:p14="http://schemas.microsoft.com/office/powerpoint/2010/main" val="3400274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nb-NO"/>
              <a:t>Klikk for å redigere tittelstil</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a:xfrm>
            <a:off x="804672" y="320040"/>
            <a:ext cx="3657600" cy="320040"/>
          </a:xfrm>
        </p:spPr>
        <p:txBody>
          <a:bodyPr/>
          <a:lstStyle/>
          <a:p>
            <a:fld id="{502652EA-7AA8-4402-B820-D518CF3310DD}" type="datetimeFigureOut">
              <a:rPr lang="nb-NO" smtClean="0"/>
              <a:t>21.10.20</a:t>
            </a:fld>
            <a:endParaRPr lang="nb-NO"/>
          </a:p>
        </p:txBody>
      </p:sp>
      <p:sp>
        <p:nvSpPr>
          <p:cNvPr id="6" name="Footer Placeholder 5"/>
          <p:cNvSpPr>
            <a:spLocks noGrp="1"/>
          </p:cNvSpPr>
          <p:nvPr>
            <p:ph type="ftr" sz="quarter" idx="11"/>
          </p:nvPr>
        </p:nvSpPr>
        <p:spPr>
          <a:xfrm>
            <a:off x="804672" y="6227064"/>
            <a:ext cx="10588752" cy="320040"/>
          </a:xfrm>
        </p:spPr>
        <p:txBody>
          <a:bodyPr/>
          <a:lstStyle/>
          <a:p>
            <a:endParaRPr lang="nb-NO"/>
          </a:p>
        </p:txBody>
      </p:sp>
      <p:sp>
        <p:nvSpPr>
          <p:cNvPr id="7" name="Slide Number Placeholder 6"/>
          <p:cNvSpPr>
            <a:spLocks noGrp="1"/>
          </p:cNvSpPr>
          <p:nvPr>
            <p:ph type="sldNum" sz="quarter" idx="12"/>
          </p:nvPr>
        </p:nvSpPr>
        <p:spPr>
          <a:xfrm>
            <a:off x="10469880" y="320040"/>
            <a:ext cx="914400" cy="320040"/>
          </a:xfrm>
        </p:spPr>
        <p:txBody>
          <a:bodyPr/>
          <a:lstStyle/>
          <a:p>
            <a:fld id="{833E9C5E-4E60-4A29-B955-03326842A5F0}" type="slidenum">
              <a:rPr lang="nb-NO" smtClean="0"/>
              <a:t>‹#›</a:t>
            </a:fld>
            <a:endParaRPr lang="nb-NO"/>
          </a:p>
        </p:txBody>
      </p:sp>
    </p:spTree>
    <p:extLst>
      <p:ext uri="{BB962C8B-B14F-4D97-AF65-F5344CB8AC3E}">
        <p14:creationId xmlns:p14="http://schemas.microsoft.com/office/powerpoint/2010/main" val="4009620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nb-NO"/>
              <a:t>Klikk for å redigere tittelstil</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5125305" y="1488985"/>
            <a:ext cx="6264350" cy="169685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5118447" y="4351687"/>
            <a:ext cx="6265588" cy="170406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a:xfrm>
            <a:off x="804672" y="320040"/>
            <a:ext cx="3657600" cy="320040"/>
          </a:xfrm>
        </p:spPr>
        <p:txBody>
          <a:bodyPr/>
          <a:lstStyle/>
          <a:p>
            <a:fld id="{502652EA-7AA8-4402-B820-D518CF3310DD}" type="datetimeFigureOut">
              <a:rPr lang="nb-NO" smtClean="0"/>
              <a:t>21.10.20</a:t>
            </a:fld>
            <a:endParaRPr lang="nb-NO"/>
          </a:p>
        </p:txBody>
      </p:sp>
      <p:sp>
        <p:nvSpPr>
          <p:cNvPr id="8" name="Footer Placeholder 7"/>
          <p:cNvSpPr>
            <a:spLocks noGrp="1"/>
          </p:cNvSpPr>
          <p:nvPr>
            <p:ph type="ftr" sz="quarter" idx="11"/>
          </p:nvPr>
        </p:nvSpPr>
        <p:spPr>
          <a:xfrm>
            <a:off x="804672" y="6227064"/>
            <a:ext cx="10588752" cy="320040"/>
          </a:xfrm>
        </p:spPr>
        <p:txBody>
          <a:bodyPr/>
          <a:lstStyle/>
          <a:p>
            <a:endParaRPr lang="nb-NO"/>
          </a:p>
        </p:txBody>
      </p:sp>
      <p:sp>
        <p:nvSpPr>
          <p:cNvPr id="9" name="Slide Number Placeholder 8"/>
          <p:cNvSpPr>
            <a:spLocks noGrp="1"/>
          </p:cNvSpPr>
          <p:nvPr>
            <p:ph type="sldNum" sz="quarter" idx="12"/>
          </p:nvPr>
        </p:nvSpPr>
        <p:spPr>
          <a:xfrm>
            <a:off x="10469880" y="320040"/>
            <a:ext cx="914400" cy="320040"/>
          </a:xfrm>
        </p:spPr>
        <p:txBody>
          <a:bodyPr/>
          <a:lstStyle/>
          <a:p>
            <a:fld id="{833E9C5E-4E60-4A29-B955-03326842A5F0}" type="slidenum">
              <a:rPr lang="nb-NO" smtClean="0"/>
              <a:t>‹#›</a:t>
            </a:fld>
            <a:endParaRPr lang="nb-NO"/>
          </a:p>
        </p:txBody>
      </p:sp>
    </p:spTree>
    <p:extLst>
      <p:ext uri="{BB962C8B-B14F-4D97-AF65-F5344CB8AC3E}">
        <p14:creationId xmlns:p14="http://schemas.microsoft.com/office/powerpoint/2010/main" val="112328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502652EA-7AA8-4402-B820-D518CF3310DD}" type="datetimeFigureOut">
              <a:rPr lang="nb-NO" smtClean="0"/>
              <a:t>21.10.20</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833E9C5E-4E60-4A29-B955-03326842A5F0}" type="slidenum">
              <a:rPr lang="nb-NO" smtClean="0"/>
              <a:t>‹#›</a:t>
            </a:fld>
            <a:endParaRPr lang="nb-NO"/>
          </a:p>
        </p:txBody>
      </p:sp>
    </p:spTree>
    <p:extLst>
      <p:ext uri="{BB962C8B-B14F-4D97-AF65-F5344CB8AC3E}">
        <p14:creationId xmlns:p14="http://schemas.microsoft.com/office/powerpoint/2010/main" val="347021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502652EA-7AA8-4402-B820-D518CF3310DD}" type="datetimeFigureOut">
              <a:rPr lang="nb-NO" smtClean="0"/>
              <a:t>21.10.20</a:t>
            </a:fld>
            <a:endParaRPr lang="nb-NO"/>
          </a:p>
        </p:txBody>
      </p:sp>
      <p:sp>
        <p:nvSpPr>
          <p:cNvPr id="3" name="Footer Placeholder 2"/>
          <p:cNvSpPr>
            <a:spLocks noGrp="1"/>
          </p:cNvSpPr>
          <p:nvPr>
            <p:ph type="ftr" sz="quarter" idx="11"/>
          </p:nvPr>
        </p:nvSpPr>
        <p:spPr>
          <a:xfrm>
            <a:off x="804672" y="6227064"/>
            <a:ext cx="10588752" cy="320040"/>
          </a:xfrm>
        </p:spPr>
        <p:txBody>
          <a:bodyPr/>
          <a:lstStyle/>
          <a:p>
            <a:endParaRPr lang="nb-NO"/>
          </a:p>
        </p:txBody>
      </p:sp>
      <p:sp>
        <p:nvSpPr>
          <p:cNvPr id="4" name="Slide Number Placeholder 3"/>
          <p:cNvSpPr>
            <a:spLocks noGrp="1"/>
          </p:cNvSpPr>
          <p:nvPr>
            <p:ph type="sldNum" sz="quarter" idx="12"/>
          </p:nvPr>
        </p:nvSpPr>
        <p:spPr>
          <a:xfrm>
            <a:off x="10469880" y="320040"/>
            <a:ext cx="914400" cy="320040"/>
          </a:xfrm>
        </p:spPr>
        <p:txBody>
          <a:bodyPr/>
          <a:lstStyle/>
          <a:p>
            <a:fld id="{833E9C5E-4E60-4A29-B955-03326842A5F0}" type="slidenum">
              <a:rPr lang="nb-NO" smtClean="0"/>
              <a:t>‹#›</a:t>
            </a:fld>
            <a:endParaRPr lang="nb-NO"/>
          </a:p>
        </p:txBody>
      </p:sp>
    </p:spTree>
    <p:extLst>
      <p:ext uri="{BB962C8B-B14F-4D97-AF65-F5344CB8AC3E}">
        <p14:creationId xmlns:p14="http://schemas.microsoft.com/office/powerpoint/2010/main" val="2359552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nb-NO"/>
              <a:t>Klikk for å redigere tittelstil</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502652EA-7AA8-4402-B820-D518CF3310DD}" type="datetimeFigureOut">
              <a:rPr lang="nb-NO" smtClean="0"/>
              <a:t>21.10.20</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833E9C5E-4E60-4A29-B955-03326842A5F0}" type="slidenum">
              <a:rPr lang="nb-NO" smtClean="0"/>
              <a:t>‹#›</a:t>
            </a:fld>
            <a:endParaRPr lang="nb-NO"/>
          </a:p>
        </p:txBody>
      </p:sp>
    </p:spTree>
    <p:extLst>
      <p:ext uri="{BB962C8B-B14F-4D97-AF65-F5344CB8AC3E}">
        <p14:creationId xmlns:p14="http://schemas.microsoft.com/office/powerpoint/2010/main" val="2255380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nb-NO"/>
              <a:t>Klikk for å redigere tittelstil</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a:xfrm>
            <a:off x="804672" y="320040"/>
            <a:ext cx="3657600" cy="320040"/>
          </a:xfrm>
        </p:spPr>
        <p:txBody>
          <a:bodyPr/>
          <a:lstStyle/>
          <a:p>
            <a:fld id="{502652EA-7AA8-4402-B820-D518CF3310DD}" type="datetimeFigureOut">
              <a:rPr lang="nb-NO" smtClean="0"/>
              <a:t>21.10.20</a:t>
            </a:fld>
            <a:endParaRPr lang="nb-NO"/>
          </a:p>
        </p:txBody>
      </p:sp>
      <p:sp>
        <p:nvSpPr>
          <p:cNvPr id="6" name="Footer Placeholder 5"/>
          <p:cNvSpPr>
            <a:spLocks noGrp="1"/>
          </p:cNvSpPr>
          <p:nvPr>
            <p:ph type="ftr" sz="quarter" idx="11"/>
          </p:nvPr>
        </p:nvSpPr>
        <p:spPr>
          <a:xfrm>
            <a:off x="804672" y="6227064"/>
            <a:ext cx="5942203" cy="320040"/>
          </a:xfrm>
        </p:spPr>
        <p:txBody>
          <a:bodyPr/>
          <a:lstStyle/>
          <a:p>
            <a:endParaRPr lang="nb-NO"/>
          </a:p>
        </p:txBody>
      </p:sp>
      <p:sp>
        <p:nvSpPr>
          <p:cNvPr id="7" name="Slide Number Placeholder 6"/>
          <p:cNvSpPr>
            <a:spLocks noGrp="1"/>
          </p:cNvSpPr>
          <p:nvPr>
            <p:ph type="sldNum" sz="quarter" idx="12"/>
          </p:nvPr>
        </p:nvSpPr>
        <p:spPr>
          <a:xfrm>
            <a:off x="5828377" y="320040"/>
            <a:ext cx="914400" cy="320040"/>
          </a:xfrm>
        </p:spPr>
        <p:txBody>
          <a:bodyPr/>
          <a:lstStyle/>
          <a:p>
            <a:fld id="{833E9C5E-4E60-4A29-B955-03326842A5F0}" type="slidenum">
              <a:rPr lang="nb-NO" smtClean="0"/>
              <a:t>‹#›</a:t>
            </a:fld>
            <a:endParaRPr lang="nb-NO"/>
          </a:p>
        </p:txBody>
      </p:sp>
    </p:spTree>
    <p:extLst>
      <p:ext uri="{BB962C8B-B14F-4D97-AF65-F5344CB8AC3E}">
        <p14:creationId xmlns:p14="http://schemas.microsoft.com/office/powerpoint/2010/main" val="33808077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502652EA-7AA8-4402-B820-D518CF3310DD}" type="datetimeFigureOut">
              <a:rPr lang="nb-NO" smtClean="0"/>
              <a:t>21.10.20</a:t>
            </a:fld>
            <a:endParaRPr lang="nb-NO"/>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833E9C5E-4E60-4A29-B955-03326842A5F0}" type="slidenum">
              <a:rPr lang="nb-NO" smtClean="0"/>
              <a:t>‹#›</a:t>
            </a:fld>
            <a:endParaRPr lang="nb-NO"/>
          </a:p>
        </p:txBody>
      </p:sp>
    </p:spTree>
    <p:extLst>
      <p:ext uri="{BB962C8B-B14F-4D97-AF65-F5344CB8AC3E}">
        <p14:creationId xmlns:p14="http://schemas.microsoft.com/office/powerpoint/2010/main" val="1805007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xmlns="" id="{A3BAF07C-C39E-42EB-BB22-8D46691D97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
            <a:ext cx="12193061" cy="68692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xmlns="" id="{D8E9CF54-0466-4261-9E62-0249E60E188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74" name="Freeform 5">
              <a:extLst>
                <a:ext uri="{FF2B5EF4-FFF2-40B4-BE49-F238E27FC236}">
                  <a16:creationId xmlns:a16="http://schemas.microsoft.com/office/drawing/2014/main" xmlns="" id="{33E32106-E8B1-4F76-9EE6-58537738A3C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1" name="Freeform 6">
              <a:extLst>
                <a:ext uri="{FF2B5EF4-FFF2-40B4-BE49-F238E27FC236}">
                  <a16:creationId xmlns:a16="http://schemas.microsoft.com/office/drawing/2014/main" xmlns="" id="{C32C2C46-A045-44FB-8A74-5EBD650C27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7">
              <a:extLst>
                <a:ext uri="{FF2B5EF4-FFF2-40B4-BE49-F238E27FC236}">
                  <a16:creationId xmlns:a16="http://schemas.microsoft.com/office/drawing/2014/main" xmlns="" id="{6A76F79C-6683-4940-BCF7-4BCCCEE4068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32" name="Freeform 8">
              <a:extLst>
                <a:ext uri="{FF2B5EF4-FFF2-40B4-BE49-F238E27FC236}">
                  <a16:creationId xmlns:a16="http://schemas.microsoft.com/office/drawing/2014/main" xmlns="" id="{FF4675A3-6D07-4B1F-9BFC-AEBEA1AD06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9">
              <a:extLst>
                <a:ext uri="{FF2B5EF4-FFF2-40B4-BE49-F238E27FC236}">
                  <a16:creationId xmlns:a16="http://schemas.microsoft.com/office/drawing/2014/main" xmlns="" id="{765E127A-B6B7-4B1D-B7BD-6C8C969D29C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3" name="Freeform 10">
              <a:extLst>
                <a:ext uri="{FF2B5EF4-FFF2-40B4-BE49-F238E27FC236}">
                  <a16:creationId xmlns:a16="http://schemas.microsoft.com/office/drawing/2014/main" xmlns="" id="{3BCA9D9E-C72C-4751-BFA9-10B85CACE3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11">
              <a:extLst>
                <a:ext uri="{FF2B5EF4-FFF2-40B4-BE49-F238E27FC236}">
                  <a16:creationId xmlns:a16="http://schemas.microsoft.com/office/drawing/2014/main" xmlns="" id="{080C708C-69BF-441B-AB75-C98160ED06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4" name="Freeform 12">
              <a:extLst>
                <a:ext uri="{FF2B5EF4-FFF2-40B4-BE49-F238E27FC236}">
                  <a16:creationId xmlns:a16="http://schemas.microsoft.com/office/drawing/2014/main" xmlns="" id="{3E79964E-F8F1-4763-8892-7BC3DAE306E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3">
              <a:extLst>
                <a:ext uri="{FF2B5EF4-FFF2-40B4-BE49-F238E27FC236}">
                  <a16:creationId xmlns:a16="http://schemas.microsoft.com/office/drawing/2014/main" xmlns="" id="{FE09592A-FCC9-4AE5-BA0B-730C6F3BBE9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35" name="Freeform 14">
              <a:extLst>
                <a:ext uri="{FF2B5EF4-FFF2-40B4-BE49-F238E27FC236}">
                  <a16:creationId xmlns:a16="http://schemas.microsoft.com/office/drawing/2014/main" xmlns="" id="{96448994-820C-4BC1-ABF3-4579C6F99A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5">
              <a:extLst>
                <a:ext uri="{FF2B5EF4-FFF2-40B4-BE49-F238E27FC236}">
                  <a16:creationId xmlns:a16="http://schemas.microsoft.com/office/drawing/2014/main" xmlns="" id="{9BB0D192-565A-42B9-B292-CC032D71A6A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36" name="Freeform 16">
              <a:extLst>
                <a:ext uri="{FF2B5EF4-FFF2-40B4-BE49-F238E27FC236}">
                  <a16:creationId xmlns:a16="http://schemas.microsoft.com/office/drawing/2014/main" xmlns="" id="{6D1CA09C-5F40-4E92-A7E9-D1FCEE5128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6" name="Freeform 17">
              <a:extLst>
                <a:ext uri="{FF2B5EF4-FFF2-40B4-BE49-F238E27FC236}">
                  <a16:creationId xmlns:a16="http://schemas.microsoft.com/office/drawing/2014/main" xmlns="" id="{379F5AA5-2E14-4880-A5A6-07AEF2AD89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7" name="Freeform 18">
              <a:extLst>
                <a:ext uri="{FF2B5EF4-FFF2-40B4-BE49-F238E27FC236}">
                  <a16:creationId xmlns:a16="http://schemas.microsoft.com/office/drawing/2014/main" xmlns="" id="{EF14BD32-D239-4DA3-98B3-7752073657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9">
              <a:extLst>
                <a:ext uri="{FF2B5EF4-FFF2-40B4-BE49-F238E27FC236}">
                  <a16:creationId xmlns:a16="http://schemas.microsoft.com/office/drawing/2014/main" xmlns="" id="{CF07B250-E5E4-4624-9BD7-8D513A67B7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8" name="Freeform 20">
              <a:extLst>
                <a:ext uri="{FF2B5EF4-FFF2-40B4-BE49-F238E27FC236}">
                  <a16:creationId xmlns:a16="http://schemas.microsoft.com/office/drawing/2014/main" xmlns="" id="{BCC5D120-7C8C-4290-865C-4EE6E4F245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1">
              <a:extLst>
                <a:ext uri="{FF2B5EF4-FFF2-40B4-BE49-F238E27FC236}">
                  <a16:creationId xmlns:a16="http://schemas.microsoft.com/office/drawing/2014/main" xmlns="" id="{C24688C6-CAE5-4EF2-B2BA-A138DA0A24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9" name="Freeform 22">
              <a:extLst>
                <a:ext uri="{FF2B5EF4-FFF2-40B4-BE49-F238E27FC236}">
                  <a16:creationId xmlns:a16="http://schemas.microsoft.com/office/drawing/2014/main" xmlns="" id="{6BD31099-7C13-4901-A04F-632B1CD8462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23">
              <a:extLst>
                <a:ext uri="{FF2B5EF4-FFF2-40B4-BE49-F238E27FC236}">
                  <a16:creationId xmlns:a16="http://schemas.microsoft.com/office/drawing/2014/main" xmlns="" id="{679F5FF7-82B2-4033-8FBE-63170C93783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tel 1">
            <a:extLst>
              <a:ext uri="{FF2B5EF4-FFF2-40B4-BE49-F238E27FC236}">
                <a16:creationId xmlns:a16="http://schemas.microsoft.com/office/drawing/2014/main" xmlns="" id="{8A8A2083-3A49-451B-B37D-B9A874B0168F}"/>
              </a:ext>
            </a:extLst>
          </p:cNvPr>
          <p:cNvSpPr>
            <a:spLocks noGrp="1"/>
          </p:cNvSpPr>
          <p:nvPr>
            <p:ph type="ctrTitle"/>
          </p:nvPr>
        </p:nvSpPr>
        <p:spPr>
          <a:xfrm>
            <a:off x="1294691" y="5813894"/>
            <a:ext cx="9435152" cy="789673"/>
          </a:xfrm>
        </p:spPr>
        <p:txBody>
          <a:bodyPr anchor="ctr">
            <a:normAutofit/>
          </a:bodyPr>
          <a:lstStyle/>
          <a:p>
            <a:r>
              <a:rPr lang="nb-NO" sz="1600" dirty="0" err="1" smtClean="0"/>
              <a:t>kf</a:t>
            </a:r>
            <a:r>
              <a:rPr lang="nb-NO" sz="1600" dirty="0" smtClean="0"/>
              <a:t>   /  20.10.2020</a:t>
            </a:r>
            <a:r>
              <a:rPr lang="nb-NO" sz="1600" dirty="0"/>
              <a:t/>
            </a:r>
            <a:br>
              <a:rPr lang="nb-NO" sz="1600" dirty="0"/>
            </a:br>
            <a:endParaRPr lang="nb-NO" sz="1600" dirty="0">
              <a:solidFill>
                <a:srgbClr val="FF0000"/>
              </a:solidFill>
            </a:endParaRPr>
          </a:p>
        </p:txBody>
      </p:sp>
      <p:sp>
        <p:nvSpPr>
          <p:cNvPr id="94" name="Freeform: Shape 93">
            <a:extLst>
              <a:ext uri="{FF2B5EF4-FFF2-40B4-BE49-F238E27FC236}">
                <a16:creationId xmlns:a16="http://schemas.microsoft.com/office/drawing/2014/main" xmlns="" id="{A7795DFA-888F-47E2-B44E-DE1D3B3E46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5058957"/>
          </a:xfrm>
          <a:custGeom>
            <a:avLst/>
            <a:gdLst>
              <a:gd name="connsiteX0" fmla="*/ 0 w 12192000"/>
              <a:gd name="connsiteY0" fmla="*/ 0 h 5058957"/>
              <a:gd name="connsiteX1" fmla="*/ 12192000 w 12192000"/>
              <a:gd name="connsiteY1" fmla="*/ 0 h 5058957"/>
              <a:gd name="connsiteX2" fmla="*/ 12192000 w 12192000"/>
              <a:gd name="connsiteY2" fmla="*/ 259692 h 5058957"/>
              <a:gd name="connsiteX3" fmla="*/ 12192000 w 12192000"/>
              <a:gd name="connsiteY3" fmla="*/ 3542069 h 5058957"/>
              <a:gd name="connsiteX4" fmla="*/ 12192000 w 12192000"/>
              <a:gd name="connsiteY4" fmla="*/ 3734194 h 5058957"/>
              <a:gd name="connsiteX5" fmla="*/ 12192000 w 12192000"/>
              <a:gd name="connsiteY5" fmla="*/ 4710012 h 5058957"/>
              <a:gd name="connsiteX6" fmla="*/ 12113803 w 12192000"/>
              <a:gd name="connsiteY6" fmla="*/ 4718295 h 5058957"/>
              <a:gd name="connsiteX7" fmla="*/ 6753597 w 12192000"/>
              <a:gd name="connsiteY7" fmla="*/ 5041852 h 5058957"/>
              <a:gd name="connsiteX8" fmla="*/ 400746 w 12192000"/>
              <a:gd name="connsiteY8" fmla="*/ 4870509 h 5058957"/>
              <a:gd name="connsiteX9" fmla="*/ 0 w 12192000"/>
              <a:gd name="connsiteY9" fmla="*/ 4833533 h 5058957"/>
              <a:gd name="connsiteX10" fmla="*/ 0 w 12192000"/>
              <a:gd name="connsiteY10" fmla="*/ 3734194 h 5058957"/>
              <a:gd name="connsiteX11" fmla="*/ 0 w 12192000"/>
              <a:gd name="connsiteY11" fmla="*/ 3542069 h 5058957"/>
              <a:gd name="connsiteX12" fmla="*/ 0 w 12192000"/>
              <a:gd name="connsiteY12" fmla="*/ 259692 h 5058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5058957">
                <a:moveTo>
                  <a:pt x="0" y="0"/>
                </a:moveTo>
                <a:lnTo>
                  <a:pt x="12192000" y="0"/>
                </a:lnTo>
                <a:lnTo>
                  <a:pt x="12192000" y="259692"/>
                </a:lnTo>
                <a:lnTo>
                  <a:pt x="12192000" y="3542069"/>
                </a:lnTo>
                <a:lnTo>
                  <a:pt x="12192000" y="3734194"/>
                </a:lnTo>
                <a:lnTo>
                  <a:pt x="12192000" y="4710012"/>
                </a:lnTo>
                <a:lnTo>
                  <a:pt x="12113803" y="4718295"/>
                </a:lnTo>
                <a:cubicBezTo>
                  <a:pt x="10139508" y="4916244"/>
                  <a:pt x="8237152" y="5009247"/>
                  <a:pt x="6753597" y="5041852"/>
                </a:cubicBezTo>
                <a:cubicBezTo>
                  <a:pt x="4940362" y="5081701"/>
                  <a:pt x="2657278" y="5062371"/>
                  <a:pt x="400746" y="4870509"/>
                </a:cubicBezTo>
                <a:lnTo>
                  <a:pt x="0" y="4833533"/>
                </a:lnTo>
                <a:lnTo>
                  <a:pt x="0" y="3734194"/>
                </a:lnTo>
                <a:lnTo>
                  <a:pt x="0" y="3542069"/>
                </a:lnTo>
                <a:lnTo>
                  <a:pt x="0" y="259692"/>
                </a:lnTo>
                <a:close/>
              </a:path>
            </a:pathLst>
          </a:custGeom>
          <a:solidFill>
            <a:schemeClr val="bg1"/>
          </a:solidFill>
          <a:ln w="44450">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r>
              <a:rPr lang="nb-NO" dirty="0">
                <a:solidFill>
                  <a:schemeClr val="tx1"/>
                </a:solidFill>
              </a:rPr>
              <a:t>No</a:t>
            </a:r>
            <a:endParaRPr lang="en-US" dirty="0"/>
          </a:p>
        </p:txBody>
      </p:sp>
      <p:sp>
        <p:nvSpPr>
          <p:cNvPr id="3" name="Undertittel 2">
            <a:extLst>
              <a:ext uri="{FF2B5EF4-FFF2-40B4-BE49-F238E27FC236}">
                <a16:creationId xmlns:a16="http://schemas.microsoft.com/office/drawing/2014/main" xmlns="" id="{0A772224-D837-4FBF-9661-5567CF2E4BDB}"/>
              </a:ext>
            </a:extLst>
          </p:cNvPr>
          <p:cNvSpPr>
            <a:spLocks noGrp="1"/>
          </p:cNvSpPr>
          <p:nvPr>
            <p:ph type="subTitle" idx="1"/>
          </p:nvPr>
        </p:nvSpPr>
        <p:spPr>
          <a:xfrm>
            <a:off x="1772260" y="4116563"/>
            <a:ext cx="8673427" cy="405405"/>
          </a:xfrm>
        </p:spPr>
        <p:txBody>
          <a:bodyPr>
            <a:normAutofit/>
          </a:bodyPr>
          <a:lstStyle/>
          <a:p>
            <a:r>
              <a:rPr lang="nb-NO" sz="2000" b="1" dirty="0">
                <a:solidFill>
                  <a:schemeClr val="tx1"/>
                </a:solidFill>
                <a:latin typeface="+mj-lt"/>
              </a:rPr>
              <a:t>Lagsmøte Rødt Nordre Aker 27. oktober 2020</a:t>
            </a:r>
          </a:p>
          <a:p>
            <a:endParaRPr lang="nb-NO" sz="1600" dirty="0">
              <a:solidFill>
                <a:schemeClr val="bg1"/>
              </a:solidFill>
              <a:latin typeface="+mj-lt"/>
            </a:endParaRPr>
          </a:p>
        </p:txBody>
      </p:sp>
      <p:pic>
        <p:nvPicPr>
          <p:cNvPr id="1026" name="Picture 2">
            <a:extLst>
              <a:ext uri="{FF2B5EF4-FFF2-40B4-BE49-F238E27FC236}">
                <a16:creationId xmlns:a16="http://schemas.microsoft.com/office/drawing/2014/main" xmlns="" id="{B05CA551-E971-4C5C-890E-0880C7C6C65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166197" y="1107889"/>
            <a:ext cx="1671388" cy="1836691"/>
          </a:xfrm>
          <a:prstGeom prst="rect">
            <a:avLst/>
          </a:prstGeom>
          <a:noFill/>
          <a:extLst>
            <a:ext uri="{909E8E84-426E-40dd-AFC4-6F175D3DCCD1}">
              <a14:hiddenFill xmlns:a14="http://schemas.microsoft.com/office/drawing/2010/main">
                <a:solidFill>
                  <a:srgbClr val="FFFFFF"/>
                </a:solidFill>
              </a14:hiddenFill>
            </a:ext>
          </a:extLst>
        </p:spPr>
      </p:pic>
      <p:sp>
        <p:nvSpPr>
          <p:cNvPr id="29" name="Undertittel 2">
            <a:extLst>
              <a:ext uri="{FF2B5EF4-FFF2-40B4-BE49-F238E27FC236}">
                <a16:creationId xmlns:a16="http://schemas.microsoft.com/office/drawing/2014/main" xmlns="" id="{0A772224-D837-4FBF-9661-5567CF2E4BDB}"/>
              </a:ext>
            </a:extLst>
          </p:cNvPr>
          <p:cNvSpPr txBox="1">
            <a:spLocks/>
          </p:cNvSpPr>
          <p:nvPr/>
        </p:nvSpPr>
        <p:spPr>
          <a:xfrm>
            <a:off x="1408794" y="3429706"/>
            <a:ext cx="9604114" cy="410299"/>
          </a:xfrm>
          <a:prstGeom prst="rect">
            <a:avLst/>
          </a:prstGeom>
        </p:spPr>
        <p:txBody>
          <a:bodyPr vert="horz" lIns="91440" tIns="0" rIns="91440" bIns="45720" rtlCol="0">
            <a:noAutofit/>
          </a:bodyPr>
          <a:lstStyle>
            <a:lvl1pPr marL="0" indent="0" algn="ctr" defTabSz="914400" rtl="0" eaLnBrk="1" latinLnBrk="0" hangingPunct="1">
              <a:lnSpc>
                <a:spcPct val="100000"/>
              </a:lnSpc>
              <a:spcBef>
                <a:spcPts val="1000"/>
              </a:spcBef>
              <a:buClr>
                <a:schemeClr val="accent1"/>
              </a:buClr>
              <a:buSzPct val="110000"/>
              <a:buFont typeface="Wingdings" panose="05000000000000000000" pitchFamily="2" charset="2"/>
              <a:buNone/>
              <a:defRPr sz="1800" b="0" kern="1200">
                <a:solidFill>
                  <a:srgbClr val="FFFEFF"/>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800" kern="120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10000"/>
              <a:buFont typeface="Wingdings" panose="05000000000000000000" pitchFamily="2" charset="2"/>
              <a:buNone/>
              <a:defRPr sz="1600" kern="1200">
                <a:solidFill>
                  <a:schemeClr val="tx1"/>
                </a:solidFill>
                <a:effectLst/>
                <a:latin typeface="+mn-lt"/>
                <a:ea typeface="+mn-ea"/>
                <a:cs typeface="+mn-cs"/>
              </a:defRPr>
            </a:lvl9pPr>
          </a:lstStyle>
          <a:p>
            <a:r>
              <a:rPr lang="nb-NO" sz="2800" dirty="0" smtClean="0">
                <a:solidFill>
                  <a:srgbClr val="FF0000"/>
                </a:solidFill>
                <a:latin typeface="+mj-lt"/>
              </a:rPr>
              <a:t>Forslag </a:t>
            </a:r>
            <a:r>
              <a:rPr lang="nb-NO" sz="2800" dirty="0">
                <a:solidFill>
                  <a:srgbClr val="FF0000"/>
                </a:solidFill>
                <a:latin typeface="+mj-lt"/>
              </a:rPr>
              <a:t>til arbeidsprogram </a:t>
            </a:r>
            <a:r>
              <a:rPr lang="nb-NO" sz="2800" dirty="0" smtClean="0">
                <a:solidFill>
                  <a:srgbClr val="FF0000"/>
                </a:solidFill>
                <a:latin typeface="+mj-lt"/>
              </a:rPr>
              <a:t>for Rødt 2021</a:t>
            </a:r>
            <a:r>
              <a:rPr lang="nb-NO" sz="2800" dirty="0">
                <a:solidFill>
                  <a:srgbClr val="FF0000"/>
                </a:solidFill>
                <a:latin typeface="+mj-lt"/>
              </a:rPr>
              <a:t>-2025</a:t>
            </a:r>
            <a:endParaRPr lang="nb-NO" sz="2800" dirty="0">
              <a:solidFill>
                <a:schemeClr val="tx1"/>
              </a:solidFill>
              <a:latin typeface="+mj-lt"/>
            </a:endParaRPr>
          </a:p>
        </p:txBody>
      </p:sp>
    </p:spTree>
    <p:extLst>
      <p:ext uri="{BB962C8B-B14F-4D97-AF65-F5344CB8AC3E}">
        <p14:creationId xmlns:p14="http://schemas.microsoft.com/office/powerpoint/2010/main" val="170574405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1703951"/>
            <a:ext cx="3498979" cy="3102415"/>
          </a:xfrm>
        </p:spPr>
        <p:txBody>
          <a:bodyPr tIns="122400" bIns="122400">
            <a:normAutofit/>
          </a:bodyPr>
          <a:lstStyle/>
          <a:p>
            <a:r>
              <a:rPr lang="en-US" sz="2000" b="1" dirty="0" smtClean="0"/>
              <a:t>VELFERD TIL ALLE</a:t>
            </a:r>
            <a:r>
              <a:rPr lang="nb-NO" sz="2000" dirty="0" smtClean="0"/>
              <a:t> </a:t>
            </a:r>
            <a:br>
              <a:rPr lang="nb-NO" sz="2000" dirty="0" smtClean="0"/>
            </a:br>
            <a:r>
              <a:rPr lang="nb-NO" sz="2000" dirty="0" smtClean="0">
                <a:solidFill>
                  <a:srgbClr val="000000"/>
                </a:solidFill>
              </a:rPr>
              <a:t/>
            </a:r>
            <a:br>
              <a:rPr lang="nb-NO" sz="2000" dirty="0" smtClean="0">
                <a:solidFill>
                  <a:srgbClr val="000000"/>
                </a:solidFill>
              </a:rPr>
            </a:br>
            <a:r>
              <a:rPr lang="en-US" sz="2400" b="1" dirty="0" err="1" smtClean="0">
                <a:solidFill>
                  <a:srgbClr val="000000"/>
                </a:solidFill>
              </a:rPr>
              <a:t>Kap</a:t>
            </a:r>
            <a:r>
              <a:rPr lang="en-US" sz="2400" b="1" dirty="0">
                <a:solidFill>
                  <a:srgbClr val="000000"/>
                </a:solidFill>
              </a:rPr>
              <a:t>. 6: </a:t>
            </a:r>
            <a:r>
              <a:rPr lang="en-US" sz="2400" b="1" dirty="0" smtClean="0">
                <a:solidFill>
                  <a:srgbClr val="000000"/>
                </a:solidFill>
              </a:rPr>
              <a:t/>
            </a:r>
            <a:br>
              <a:rPr lang="en-US" sz="2400" b="1" dirty="0" smtClean="0">
                <a:solidFill>
                  <a:srgbClr val="000000"/>
                </a:solidFill>
              </a:rPr>
            </a:br>
            <a:r>
              <a:rPr lang="en-US" sz="2400" b="1" dirty="0" smtClean="0">
                <a:solidFill>
                  <a:srgbClr val="000000"/>
                </a:solidFill>
              </a:rPr>
              <a:t>BARNEHAGE</a:t>
            </a:r>
            <a:r>
              <a:rPr lang="nb-NO" sz="2400" dirty="0" smtClean="0">
                <a:solidFill>
                  <a:srgbClr val="000000"/>
                </a:solidFill>
              </a:rPr>
              <a:t> </a:t>
            </a:r>
            <a:endParaRPr lang="nb-NO" sz="2400" b="1" dirty="0">
              <a:solidFill>
                <a:srgbClr val="000000"/>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5044984" y="1254190"/>
            <a:ext cx="6665612" cy="2931048"/>
          </a:xfrm>
        </p:spPr>
        <p:txBody>
          <a:bodyPr>
            <a:noAutofit/>
          </a:bodyPr>
          <a:lstStyle/>
          <a:p>
            <a:pPr marL="0" indent="0">
              <a:buNone/>
            </a:pPr>
            <a:r>
              <a:rPr lang="en-US" sz="2000" b="1" i="1" dirty="0" err="1" smtClean="0">
                <a:latin typeface="+mj-lt"/>
              </a:rPr>
              <a:t>Underkapitler</a:t>
            </a:r>
            <a:r>
              <a:rPr lang="en-US" b="1" i="1" dirty="0" smtClean="0">
                <a:latin typeface="+mj-lt"/>
              </a:rPr>
              <a:t>:</a:t>
            </a:r>
          </a:p>
          <a:p>
            <a:r>
              <a:rPr lang="en-US" sz="1600" b="1" dirty="0" smtClean="0">
                <a:latin typeface="+mj-lt"/>
              </a:rPr>
              <a:t>6.1 </a:t>
            </a:r>
            <a:r>
              <a:rPr lang="en-US" sz="1600" b="1" dirty="0">
                <a:latin typeface="+mj-lt"/>
              </a:rPr>
              <a:t>Gratis </a:t>
            </a:r>
            <a:r>
              <a:rPr lang="en-US" sz="1600" b="1" dirty="0" err="1">
                <a:latin typeface="+mj-lt"/>
              </a:rPr>
              <a:t>barnehage</a:t>
            </a:r>
            <a:r>
              <a:rPr lang="en-US" sz="1600" b="1" dirty="0">
                <a:latin typeface="+mj-lt"/>
              </a:rPr>
              <a:t> for </a:t>
            </a:r>
            <a:r>
              <a:rPr lang="en-US" sz="1600" b="1" dirty="0" err="1">
                <a:latin typeface="+mj-lt"/>
              </a:rPr>
              <a:t>alle</a:t>
            </a:r>
            <a:r>
              <a:rPr lang="en-US" sz="1600" b="1" dirty="0">
                <a:latin typeface="+mj-lt"/>
              </a:rPr>
              <a:t> </a:t>
            </a:r>
            <a:endParaRPr lang="nb-NO" sz="1600" dirty="0">
              <a:latin typeface="+mj-lt"/>
            </a:endParaRPr>
          </a:p>
          <a:p>
            <a:r>
              <a:rPr lang="en-US" sz="1600" b="1" dirty="0">
                <a:latin typeface="+mj-lt"/>
              </a:rPr>
              <a:t>6.2 </a:t>
            </a:r>
            <a:r>
              <a:rPr lang="en-US" sz="1600" b="1" dirty="0" err="1">
                <a:latin typeface="+mj-lt"/>
              </a:rPr>
              <a:t>Barnehager</a:t>
            </a:r>
            <a:r>
              <a:rPr lang="en-US" sz="1600" b="1" dirty="0">
                <a:latin typeface="+mj-lt"/>
              </a:rPr>
              <a:t> med </a:t>
            </a:r>
            <a:r>
              <a:rPr lang="en-US" sz="1600" b="1" dirty="0" err="1">
                <a:latin typeface="+mj-lt"/>
              </a:rPr>
              <a:t>nok</a:t>
            </a:r>
            <a:r>
              <a:rPr lang="en-US" sz="1600" b="1" dirty="0">
                <a:latin typeface="+mj-lt"/>
              </a:rPr>
              <a:t> </a:t>
            </a:r>
            <a:r>
              <a:rPr lang="en-US" sz="1600" b="1" dirty="0" err="1">
                <a:latin typeface="+mj-lt"/>
              </a:rPr>
              <a:t>ansatte</a:t>
            </a:r>
            <a:r>
              <a:rPr lang="en-US" sz="1600" b="1" dirty="0">
                <a:latin typeface="+mj-lt"/>
              </a:rPr>
              <a:t> </a:t>
            </a:r>
            <a:r>
              <a:rPr lang="en-US" sz="1600" b="1" dirty="0" err="1">
                <a:latin typeface="+mj-lt"/>
              </a:rPr>
              <a:t>i</a:t>
            </a:r>
            <a:r>
              <a:rPr lang="en-US" sz="1600" b="1" dirty="0">
                <a:latin typeface="+mj-lt"/>
              </a:rPr>
              <a:t> </a:t>
            </a:r>
            <a:r>
              <a:rPr lang="en-US" sz="1600" b="1" dirty="0" err="1">
                <a:latin typeface="+mj-lt"/>
              </a:rPr>
              <a:t>gode</a:t>
            </a:r>
            <a:r>
              <a:rPr lang="en-US" sz="1600" b="1" dirty="0">
                <a:latin typeface="+mj-lt"/>
              </a:rPr>
              <a:t> </a:t>
            </a:r>
            <a:r>
              <a:rPr lang="en-US" sz="1600" b="1" dirty="0" err="1">
                <a:latin typeface="+mj-lt"/>
              </a:rPr>
              <a:t>lokaler</a:t>
            </a:r>
            <a:r>
              <a:rPr lang="en-US" sz="1600" b="1" dirty="0">
                <a:latin typeface="+mj-lt"/>
              </a:rPr>
              <a:t> </a:t>
            </a:r>
            <a:endParaRPr lang="nb-NO" sz="1600" dirty="0">
              <a:latin typeface="+mj-lt"/>
            </a:endParaRPr>
          </a:p>
          <a:p>
            <a:r>
              <a:rPr lang="en-US" sz="1600" b="1" dirty="0">
                <a:latin typeface="+mj-lt"/>
              </a:rPr>
              <a:t>6.3 </a:t>
            </a:r>
            <a:r>
              <a:rPr lang="en-US" sz="1600" b="1" dirty="0" err="1">
                <a:latin typeface="+mj-lt"/>
              </a:rPr>
              <a:t>Barnehager</a:t>
            </a:r>
            <a:r>
              <a:rPr lang="en-US" sz="1600" b="1" dirty="0">
                <a:latin typeface="+mj-lt"/>
              </a:rPr>
              <a:t> </a:t>
            </a:r>
            <a:r>
              <a:rPr lang="en-US" sz="1600" b="1" dirty="0" err="1">
                <a:latin typeface="+mj-lt"/>
              </a:rPr>
              <a:t>som</a:t>
            </a:r>
            <a:r>
              <a:rPr lang="en-US" sz="1600" b="1" dirty="0">
                <a:latin typeface="+mj-lt"/>
              </a:rPr>
              <a:t> </a:t>
            </a:r>
            <a:r>
              <a:rPr lang="en-US" sz="1600" b="1" dirty="0" err="1">
                <a:latin typeface="+mj-lt"/>
              </a:rPr>
              <a:t>sikrer</a:t>
            </a:r>
            <a:r>
              <a:rPr lang="en-US" sz="1600" b="1" dirty="0">
                <a:latin typeface="+mj-lt"/>
              </a:rPr>
              <a:t> </a:t>
            </a:r>
            <a:r>
              <a:rPr lang="en-US" sz="1600" b="1" dirty="0" err="1">
                <a:latin typeface="+mj-lt"/>
              </a:rPr>
              <a:t>trygghet</a:t>
            </a:r>
            <a:r>
              <a:rPr lang="en-US" sz="1600" b="1" dirty="0">
                <a:latin typeface="+mj-lt"/>
              </a:rPr>
              <a:t> </a:t>
            </a:r>
            <a:r>
              <a:rPr lang="en-US" sz="1600" b="1" dirty="0" err="1">
                <a:latin typeface="+mj-lt"/>
              </a:rPr>
              <a:t>og</a:t>
            </a:r>
            <a:r>
              <a:rPr lang="en-US" sz="1600" b="1" dirty="0">
                <a:latin typeface="+mj-lt"/>
              </a:rPr>
              <a:t> god </a:t>
            </a:r>
            <a:r>
              <a:rPr lang="en-US" sz="1600" b="1" dirty="0" err="1">
                <a:latin typeface="+mj-lt"/>
              </a:rPr>
              <a:t>utvikling</a:t>
            </a:r>
            <a:r>
              <a:rPr lang="en-US" sz="1600" b="1" dirty="0">
                <a:latin typeface="+mj-lt"/>
              </a:rPr>
              <a:t> for </a:t>
            </a:r>
            <a:r>
              <a:rPr lang="en-US" sz="1600" b="1" dirty="0" err="1">
                <a:latin typeface="+mj-lt"/>
              </a:rPr>
              <a:t>alle</a:t>
            </a:r>
            <a:r>
              <a:rPr lang="en-US" sz="1600" b="1" dirty="0">
                <a:latin typeface="+mj-lt"/>
              </a:rPr>
              <a:t> barn </a:t>
            </a:r>
            <a:endParaRPr lang="nb-NO" sz="1600" dirty="0">
              <a:latin typeface="+mj-lt"/>
            </a:endParaRPr>
          </a:p>
          <a:p>
            <a:r>
              <a:rPr lang="en-US" sz="1600" b="1" dirty="0">
                <a:latin typeface="+mj-lt"/>
              </a:rPr>
              <a:t>6.4 </a:t>
            </a:r>
            <a:r>
              <a:rPr lang="en-US" sz="1600" b="1" dirty="0" err="1">
                <a:latin typeface="+mj-lt"/>
              </a:rPr>
              <a:t>Trygge</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forutsigbare</a:t>
            </a:r>
            <a:r>
              <a:rPr lang="en-US" sz="1600" b="1" dirty="0">
                <a:latin typeface="+mj-lt"/>
              </a:rPr>
              <a:t> </a:t>
            </a:r>
            <a:r>
              <a:rPr lang="en-US" sz="1600" b="1" dirty="0" err="1">
                <a:latin typeface="+mj-lt"/>
              </a:rPr>
              <a:t>arbeidsforhold</a:t>
            </a:r>
            <a:r>
              <a:rPr lang="en-US" sz="1600" b="1" dirty="0">
                <a:latin typeface="+mj-lt"/>
              </a:rPr>
              <a:t> for </a:t>
            </a:r>
            <a:r>
              <a:rPr lang="en-US" sz="1600" b="1" dirty="0" err="1">
                <a:latin typeface="+mj-lt"/>
              </a:rPr>
              <a:t>barnehageansatte</a:t>
            </a:r>
            <a:r>
              <a:rPr lang="en-US" sz="1600" b="1" dirty="0">
                <a:latin typeface="+mj-lt"/>
              </a:rPr>
              <a:t> </a:t>
            </a:r>
            <a:r>
              <a:rPr lang="nb-NO" sz="1600" dirty="0">
                <a:latin typeface="+mj-lt"/>
              </a:rPr>
              <a:t> </a:t>
            </a:r>
          </a:p>
        </p:txBody>
      </p:sp>
    </p:spTree>
    <p:extLst>
      <p:ext uri="{BB962C8B-B14F-4D97-AF65-F5344CB8AC3E}">
        <p14:creationId xmlns:p14="http://schemas.microsoft.com/office/powerpoint/2010/main" val="258449984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1703951"/>
            <a:ext cx="3498979" cy="3102415"/>
          </a:xfrm>
        </p:spPr>
        <p:txBody>
          <a:bodyPr tIns="122400" bIns="122400">
            <a:normAutofit/>
          </a:bodyPr>
          <a:lstStyle/>
          <a:p>
            <a:r>
              <a:rPr lang="en-US" sz="2000" b="1" dirty="0" smtClean="0"/>
              <a:t>VELFERD TIL ALLE</a:t>
            </a:r>
            <a:r>
              <a:rPr lang="nb-NO" sz="2000" dirty="0" smtClean="0"/>
              <a:t> </a:t>
            </a:r>
            <a:br>
              <a:rPr lang="nb-NO" sz="2000" dirty="0" smtClean="0"/>
            </a:br>
            <a:r>
              <a:rPr lang="nb-NO" sz="2000" dirty="0" smtClean="0">
                <a:solidFill>
                  <a:srgbClr val="000000"/>
                </a:solidFill>
              </a:rPr>
              <a:t/>
            </a:r>
            <a:br>
              <a:rPr lang="nb-NO" sz="2000" dirty="0" smtClean="0">
                <a:solidFill>
                  <a:srgbClr val="000000"/>
                </a:solidFill>
              </a:rPr>
            </a:br>
            <a:r>
              <a:rPr lang="en-US" sz="2400" b="1" dirty="0" err="1">
                <a:solidFill>
                  <a:srgbClr val="000000"/>
                </a:solidFill>
              </a:rPr>
              <a:t>Kap</a:t>
            </a:r>
            <a:r>
              <a:rPr lang="en-US" sz="2400" b="1" dirty="0">
                <a:solidFill>
                  <a:srgbClr val="000000"/>
                </a:solidFill>
              </a:rPr>
              <a:t>. 7: </a:t>
            </a:r>
            <a:r>
              <a:rPr lang="en-US" sz="2400" b="1" dirty="0" smtClean="0">
                <a:solidFill>
                  <a:srgbClr val="000000"/>
                </a:solidFill>
              </a:rPr>
              <a:t/>
            </a:r>
            <a:br>
              <a:rPr lang="en-US" sz="2400" b="1" dirty="0" smtClean="0">
                <a:solidFill>
                  <a:srgbClr val="000000"/>
                </a:solidFill>
              </a:rPr>
            </a:br>
            <a:r>
              <a:rPr lang="en-US" sz="2400" b="1" dirty="0" smtClean="0">
                <a:solidFill>
                  <a:srgbClr val="000000"/>
                </a:solidFill>
              </a:rPr>
              <a:t>SKOLE</a:t>
            </a:r>
            <a:r>
              <a:rPr lang="en-US" sz="2400" b="1" dirty="0">
                <a:solidFill>
                  <a:srgbClr val="000000"/>
                </a:solidFill>
              </a:rPr>
              <a:t> </a:t>
            </a:r>
            <a:r>
              <a:rPr lang="nb-NO" sz="2400" dirty="0">
                <a:solidFill>
                  <a:srgbClr val="000000"/>
                </a:solidFill>
              </a:rPr>
              <a:t> </a:t>
            </a:r>
            <a:endParaRPr lang="nb-NO" sz="2800" b="1" dirty="0">
              <a:solidFill>
                <a:srgbClr val="000000"/>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5111958" y="1169444"/>
            <a:ext cx="6665612" cy="5040556"/>
          </a:xfrm>
        </p:spPr>
        <p:txBody>
          <a:bodyPr>
            <a:noAutofit/>
          </a:bodyPr>
          <a:lstStyle/>
          <a:p>
            <a:pPr marL="0" indent="0">
              <a:buNone/>
            </a:pPr>
            <a:r>
              <a:rPr lang="en-US" sz="2000" b="1" i="1" dirty="0" err="1" smtClean="0">
                <a:latin typeface="+mj-lt"/>
              </a:rPr>
              <a:t>Underkapitler</a:t>
            </a:r>
            <a:r>
              <a:rPr lang="en-US" sz="1600" b="1" i="1" dirty="0" smtClean="0">
                <a:latin typeface="+mj-lt"/>
              </a:rPr>
              <a:t>:</a:t>
            </a:r>
            <a:endParaRPr lang="en-US" sz="1600" b="1" i="1" dirty="0">
              <a:latin typeface="+mj-lt"/>
            </a:endParaRPr>
          </a:p>
          <a:p>
            <a:r>
              <a:rPr lang="en-US" sz="1600" b="1" dirty="0">
                <a:latin typeface="+mj-lt"/>
              </a:rPr>
              <a:t>7.1 En </a:t>
            </a:r>
            <a:r>
              <a:rPr lang="en-US" sz="1600" b="1" dirty="0" err="1">
                <a:latin typeface="+mj-lt"/>
              </a:rPr>
              <a:t>mangfoldig</a:t>
            </a:r>
            <a:r>
              <a:rPr lang="en-US" sz="1600" b="1" dirty="0">
                <a:latin typeface="+mj-lt"/>
              </a:rPr>
              <a:t> </a:t>
            </a:r>
            <a:r>
              <a:rPr lang="en-US" sz="1600" b="1" dirty="0" err="1">
                <a:latin typeface="+mj-lt"/>
              </a:rPr>
              <a:t>skole</a:t>
            </a:r>
            <a:r>
              <a:rPr lang="en-US" sz="1600" b="1" dirty="0">
                <a:latin typeface="+mj-lt"/>
              </a:rPr>
              <a:t> for </a:t>
            </a:r>
            <a:r>
              <a:rPr lang="en-US" sz="1600" b="1" dirty="0" err="1">
                <a:latin typeface="+mj-lt"/>
              </a:rPr>
              <a:t>alle</a:t>
            </a:r>
            <a:r>
              <a:rPr lang="en-US" sz="1600" b="1" dirty="0">
                <a:latin typeface="+mj-lt"/>
              </a:rPr>
              <a:t> </a:t>
            </a:r>
            <a:endParaRPr lang="nb-NO" sz="1600" dirty="0">
              <a:latin typeface="+mj-lt"/>
            </a:endParaRPr>
          </a:p>
          <a:p>
            <a:r>
              <a:rPr lang="en-US" sz="1600" b="1" dirty="0">
                <a:latin typeface="+mj-lt"/>
              </a:rPr>
              <a:t>7.2 En </a:t>
            </a:r>
            <a:r>
              <a:rPr lang="en-US" sz="1600" b="1" dirty="0" err="1">
                <a:latin typeface="+mj-lt"/>
              </a:rPr>
              <a:t>skole</a:t>
            </a:r>
            <a:r>
              <a:rPr lang="en-US" sz="1600" b="1" dirty="0">
                <a:latin typeface="+mj-lt"/>
              </a:rPr>
              <a:t> </a:t>
            </a:r>
            <a:r>
              <a:rPr lang="en-US" sz="1600" b="1" dirty="0" err="1">
                <a:latin typeface="+mj-lt"/>
              </a:rPr>
              <a:t>som</a:t>
            </a:r>
            <a:r>
              <a:rPr lang="en-US" sz="1600" b="1" dirty="0">
                <a:latin typeface="+mj-lt"/>
              </a:rPr>
              <a:t> tar </a:t>
            </a:r>
            <a:r>
              <a:rPr lang="en-US" sz="1600" b="1" dirty="0" err="1">
                <a:latin typeface="+mj-lt"/>
              </a:rPr>
              <a:t>vare</a:t>
            </a:r>
            <a:r>
              <a:rPr lang="en-US" sz="1600" b="1" dirty="0">
                <a:latin typeface="+mj-lt"/>
              </a:rPr>
              <a:t> </a:t>
            </a:r>
            <a:r>
              <a:rPr lang="en-US" sz="1600" b="1" dirty="0" err="1">
                <a:latin typeface="+mj-lt"/>
              </a:rPr>
              <a:t>på</a:t>
            </a:r>
            <a:r>
              <a:rPr lang="en-US" sz="1600" b="1" dirty="0">
                <a:latin typeface="+mj-lt"/>
              </a:rPr>
              <a:t> </a:t>
            </a:r>
            <a:r>
              <a:rPr lang="en-US" sz="1600" b="1" dirty="0" err="1">
                <a:latin typeface="+mj-lt"/>
              </a:rPr>
              <a:t>alles</a:t>
            </a:r>
            <a:r>
              <a:rPr lang="en-US" sz="1600" b="1" dirty="0">
                <a:latin typeface="+mj-lt"/>
              </a:rPr>
              <a:t> </a:t>
            </a:r>
            <a:r>
              <a:rPr lang="en-US" sz="1600" b="1" dirty="0" err="1">
                <a:latin typeface="+mj-lt"/>
              </a:rPr>
              <a:t>språk</a:t>
            </a:r>
            <a:r>
              <a:rPr lang="en-US" sz="1600" b="1" dirty="0">
                <a:latin typeface="+mj-lt"/>
              </a:rPr>
              <a:t> </a:t>
            </a:r>
            <a:endParaRPr lang="nb-NO" sz="1600" dirty="0">
              <a:latin typeface="+mj-lt"/>
            </a:endParaRPr>
          </a:p>
          <a:p>
            <a:r>
              <a:rPr lang="en-US" sz="1600" b="1" dirty="0">
                <a:latin typeface="+mj-lt"/>
              </a:rPr>
              <a:t>7.3 En </a:t>
            </a:r>
            <a:r>
              <a:rPr lang="en-US" sz="1600" b="1" dirty="0" err="1">
                <a:latin typeface="+mj-lt"/>
              </a:rPr>
              <a:t>skole</a:t>
            </a:r>
            <a:r>
              <a:rPr lang="en-US" sz="1600" b="1" dirty="0">
                <a:latin typeface="+mj-lt"/>
              </a:rPr>
              <a:t> for </a:t>
            </a:r>
            <a:r>
              <a:rPr lang="en-US" sz="1600" b="1" dirty="0" err="1">
                <a:latin typeface="+mj-lt"/>
              </a:rPr>
              <a:t>levende</a:t>
            </a:r>
            <a:r>
              <a:rPr lang="en-US" sz="1600" b="1" dirty="0">
                <a:latin typeface="+mj-lt"/>
              </a:rPr>
              <a:t> </a:t>
            </a:r>
            <a:r>
              <a:rPr lang="en-US" sz="1600" b="1" dirty="0" err="1">
                <a:latin typeface="+mj-lt"/>
              </a:rPr>
              <a:t>læring</a:t>
            </a:r>
            <a:r>
              <a:rPr lang="en-US" sz="1600" b="1" dirty="0">
                <a:latin typeface="+mj-lt"/>
              </a:rPr>
              <a:t>, </a:t>
            </a:r>
            <a:r>
              <a:rPr lang="en-US" sz="1600" b="1" dirty="0" err="1">
                <a:latin typeface="+mj-lt"/>
              </a:rPr>
              <a:t>ikke</a:t>
            </a:r>
            <a:r>
              <a:rPr lang="en-US" sz="1600" b="1" dirty="0">
                <a:latin typeface="+mj-lt"/>
              </a:rPr>
              <a:t> for </a:t>
            </a:r>
            <a:r>
              <a:rPr lang="en-US" sz="1600" b="1" dirty="0" err="1">
                <a:latin typeface="+mj-lt"/>
              </a:rPr>
              <a:t>mekanisk</a:t>
            </a:r>
            <a:r>
              <a:rPr lang="en-US" sz="1600" b="1" dirty="0">
                <a:latin typeface="+mj-lt"/>
              </a:rPr>
              <a:t> pugging </a:t>
            </a:r>
            <a:r>
              <a:rPr lang="en-US" sz="1600" b="1" dirty="0" err="1">
                <a:latin typeface="+mj-lt"/>
              </a:rPr>
              <a:t>og</a:t>
            </a:r>
            <a:r>
              <a:rPr lang="en-US" sz="1600" b="1" dirty="0">
                <a:latin typeface="+mj-lt"/>
              </a:rPr>
              <a:t> </a:t>
            </a:r>
            <a:r>
              <a:rPr lang="en-US" sz="1600" b="1" dirty="0" err="1">
                <a:latin typeface="+mj-lt"/>
              </a:rPr>
              <a:t>rangering</a:t>
            </a:r>
            <a:r>
              <a:rPr lang="en-US" sz="1600" b="1" dirty="0">
                <a:latin typeface="+mj-lt"/>
              </a:rPr>
              <a:t>  </a:t>
            </a:r>
            <a:r>
              <a:rPr lang="en-US" sz="1600" i="1" dirty="0">
                <a:solidFill>
                  <a:srgbClr val="FF0000"/>
                </a:solidFill>
                <a:latin typeface="+mj-lt"/>
              </a:rPr>
              <a:t>[DISSENS]</a:t>
            </a:r>
            <a:endParaRPr lang="nb-NO" sz="1400" dirty="0">
              <a:solidFill>
                <a:srgbClr val="FF0000"/>
              </a:solidFill>
              <a:latin typeface="+mj-lt"/>
            </a:endParaRPr>
          </a:p>
          <a:p>
            <a:r>
              <a:rPr lang="en-US" sz="1600" b="1" dirty="0" smtClean="0">
                <a:latin typeface="+mj-lt"/>
              </a:rPr>
              <a:t>7.4 </a:t>
            </a:r>
            <a:r>
              <a:rPr lang="en-US" sz="1600" b="1" dirty="0" err="1">
                <a:latin typeface="+mj-lt"/>
              </a:rPr>
              <a:t>Skolefritidsordning</a:t>
            </a:r>
            <a:r>
              <a:rPr lang="en-US" sz="1600" b="1" dirty="0">
                <a:latin typeface="+mj-lt"/>
              </a:rPr>
              <a:t> (SFO) </a:t>
            </a:r>
            <a:r>
              <a:rPr lang="en-US" sz="1600" b="1" dirty="0" err="1">
                <a:latin typeface="+mj-lt"/>
              </a:rPr>
              <a:t>som</a:t>
            </a:r>
            <a:r>
              <a:rPr lang="en-US" sz="1600" b="1" dirty="0">
                <a:latin typeface="+mj-lt"/>
              </a:rPr>
              <a:t> et </a:t>
            </a:r>
            <a:r>
              <a:rPr lang="en-US" sz="1600" b="1" dirty="0" err="1">
                <a:latin typeface="+mj-lt"/>
              </a:rPr>
              <a:t>fritidstilbud</a:t>
            </a:r>
            <a:r>
              <a:rPr lang="en-US" sz="1600" b="1" dirty="0">
                <a:latin typeface="+mj-lt"/>
              </a:rPr>
              <a:t>, </a:t>
            </a:r>
            <a:r>
              <a:rPr lang="en-US" sz="1600" b="1" dirty="0" err="1">
                <a:latin typeface="+mj-lt"/>
              </a:rPr>
              <a:t>ikke</a:t>
            </a:r>
            <a:r>
              <a:rPr lang="en-US" sz="1600" b="1" dirty="0">
                <a:latin typeface="+mj-lt"/>
              </a:rPr>
              <a:t> </a:t>
            </a:r>
            <a:r>
              <a:rPr lang="en-US" sz="1600" b="1" dirty="0" err="1">
                <a:latin typeface="+mj-lt"/>
              </a:rPr>
              <a:t>ekstra</a:t>
            </a:r>
            <a:r>
              <a:rPr lang="en-US" sz="1600" b="1" dirty="0">
                <a:latin typeface="+mj-lt"/>
              </a:rPr>
              <a:t> </a:t>
            </a:r>
            <a:r>
              <a:rPr lang="en-US" sz="1600" b="1" dirty="0" err="1">
                <a:latin typeface="+mj-lt"/>
              </a:rPr>
              <a:t>skole</a:t>
            </a:r>
            <a:r>
              <a:rPr lang="en-US" sz="1600" b="1" dirty="0">
                <a:latin typeface="+mj-lt"/>
              </a:rPr>
              <a:t> </a:t>
            </a:r>
            <a:endParaRPr lang="nb-NO" sz="1600" dirty="0">
              <a:latin typeface="+mj-lt"/>
            </a:endParaRPr>
          </a:p>
          <a:p>
            <a:r>
              <a:rPr lang="en-US" sz="1600" b="1" dirty="0">
                <a:latin typeface="+mj-lt"/>
              </a:rPr>
              <a:t>7.5 En </a:t>
            </a:r>
            <a:r>
              <a:rPr lang="en-US" sz="1600" b="1" dirty="0" err="1">
                <a:latin typeface="+mj-lt"/>
              </a:rPr>
              <a:t>skole</a:t>
            </a:r>
            <a:r>
              <a:rPr lang="en-US" sz="1600" b="1" dirty="0">
                <a:latin typeface="+mj-lt"/>
              </a:rPr>
              <a:t> </a:t>
            </a:r>
            <a:r>
              <a:rPr lang="en-US" sz="1600" b="1" dirty="0" err="1">
                <a:latin typeface="+mj-lt"/>
              </a:rPr>
              <a:t>som</a:t>
            </a:r>
            <a:r>
              <a:rPr lang="en-US" sz="1600" b="1" dirty="0">
                <a:latin typeface="+mj-lt"/>
              </a:rPr>
              <a:t> </a:t>
            </a:r>
            <a:r>
              <a:rPr lang="en-US" sz="1600" b="1" dirty="0" err="1">
                <a:latin typeface="+mj-lt"/>
              </a:rPr>
              <a:t>åpner</a:t>
            </a:r>
            <a:r>
              <a:rPr lang="en-US" sz="1600" b="1" dirty="0">
                <a:latin typeface="+mj-lt"/>
              </a:rPr>
              <a:t> </a:t>
            </a:r>
            <a:r>
              <a:rPr lang="en-US" sz="1600" b="1" dirty="0" err="1">
                <a:latin typeface="+mj-lt"/>
              </a:rPr>
              <a:t>muligheter</a:t>
            </a:r>
            <a:r>
              <a:rPr lang="en-US" sz="1600" b="1" dirty="0">
                <a:latin typeface="+mj-lt"/>
              </a:rPr>
              <a:t>, </a:t>
            </a:r>
            <a:r>
              <a:rPr lang="en-US" sz="1600" b="1" dirty="0" err="1">
                <a:latin typeface="+mj-lt"/>
              </a:rPr>
              <a:t>ikke</a:t>
            </a:r>
            <a:r>
              <a:rPr lang="en-US" sz="1600" b="1" dirty="0">
                <a:latin typeface="+mj-lt"/>
              </a:rPr>
              <a:t> </a:t>
            </a:r>
            <a:r>
              <a:rPr lang="en-US" sz="1600" b="1" dirty="0" err="1">
                <a:latin typeface="+mj-lt"/>
              </a:rPr>
              <a:t>lukker</a:t>
            </a:r>
            <a:r>
              <a:rPr lang="en-US" sz="1600" b="1" dirty="0">
                <a:latin typeface="+mj-lt"/>
              </a:rPr>
              <a:t> </a:t>
            </a:r>
            <a:r>
              <a:rPr lang="en-US" sz="1600" b="1" dirty="0" err="1">
                <a:latin typeface="+mj-lt"/>
              </a:rPr>
              <a:t>dører</a:t>
            </a:r>
            <a:r>
              <a:rPr lang="en-US" sz="1600" b="1" dirty="0">
                <a:latin typeface="+mj-lt"/>
              </a:rPr>
              <a:t> </a:t>
            </a:r>
            <a:endParaRPr lang="nb-NO" sz="1600" dirty="0">
              <a:latin typeface="+mj-lt"/>
            </a:endParaRPr>
          </a:p>
          <a:p>
            <a:r>
              <a:rPr lang="en-US" sz="1600" b="1" dirty="0">
                <a:latin typeface="+mj-lt"/>
              </a:rPr>
              <a:t>7.6 En </a:t>
            </a:r>
            <a:r>
              <a:rPr lang="en-US" sz="1600" b="1" dirty="0" err="1">
                <a:latin typeface="+mj-lt"/>
              </a:rPr>
              <a:t>yrkesfaglig</a:t>
            </a:r>
            <a:r>
              <a:rPr lang="en-US" sz="1600" b="1" dirty="0">
                <a:latin typeface="+mj-lt"/>
              </a:rPr>
              <a:t> </a:t>
            </a:r>
            <a:r>
              <a:rPr lang="en-US" sz="1600" b="1" dirty="0" err="1">
                <a:latin typeface="+mj-lt"/>
              </a:rPr>
              <a:t>utdanning</a:t>
            </a:r>
            <a:r>
              <a:rPr lang="en-US" sz="1600" b="1" dirty="0">
                <a:latin typeface="+mj-lt"/>
              </a:rPr>
              <a:t> </a:t>
            </a:r>
            <a:r>
              <a:rPr lang="en-US" sz="1600" b="1" dirty="0" err="1">
                <a:latin typeface="+mj-lt"/>
              </a:rPr>
              <a:t>som</a:t>
            </a:r>
            <a:r>
              <a:rPr lang="en-US" sz="1600" b="1" dirty="0">
                <a:latin typeface="+mj-lt"/>
              </a:rPr>
              <a:t> </a:t>
            </a:r>
            <a:r>
              <a:rPr lang="en-US" sz="1600" b="1" dirty="0" err="1">
                <a:latin typeface="+mj-lt"/>
              </a:rPr>
              <a:t>gir</a:t>
            </a:r>
            <a:r>
              <a:rPr lang="en-US" sz="1600" b="1" dirty="0">
                <a:latin typeface="+mj-lt"/>
              </a:rPr>
              <a:t> </a:t>
            </a:r>
            <a:r>
              <a:rPr lang="en-US" sz="1600" b="1" dirty="0" err="1">
                <a:latin typeface="+mj-lt"/>
              </a:rPr>
              <a:t>gode</a:t>
            </a:r>
            <a:r>
              <a:rPr lang="en-US" sz="1600" b="1" dirty="0">
                <a:latin typeface="+mj-lt"/>
              </a:rPr>
              <a:t> </a:t>
            </a:r>
            <a:r>
              <a:rPr lang="en-US" sz="1600" b="1" dirty="0" err="1">
                <a:latin typeface="+mj-lt"/>
              </a:rPr>
              <a:t>fagarbeidere</a:t>
            </a:r>
            <a:r>
              <a:rPr lang="en-US" sz="1600" b="1" dirty="0">
                <a:latin typeface="+mj-lt"/>
              </a:rPr>
              <a:t>, </a:t>
            </a:r>
            <a:r>
              <a:rPr lang="en-US" sz="1600" b="1" dirty="0" err="1">
                <a:latin typeface="+mj-lt"/>
              </a:rPr>
              <a:t>ikke</a:t>
            </a:r>
            <a:r>
              <a:rPr lang="en-US" sz="1600" b="1" dirty="0">
                <a:latin typeface="+mj-lt"/>
              </a:rPr>
              <a:t> </a:t>
            </a:r>
            <a:r>
              <a:rPr lang="en-US" sz="1600" b="1" dirty="0" err="1">
                <a:latin typeface="+mj-lt"/>
              </a:rPr>
              <a:t>økt</a:t>
            </a:r>
            <a:r>
              <a:rPr lang="en-US" sz="1600" b="1" dirty="0">
                <a:latin typeface="+mj-lt"/>
              </a:rPr>
              <a:t> </a:t>
            </a:r>
            <a:r>
              <a:rPr lang="en-US" sz="1600" b="1" dirty="0" err="1">
                <a:latin typeface="+mj-lt"/>
              </a:rPr>
              <a:t>frafall</a:t>
            </a:r>
            <a:r>
              <a:rPr lang="en-US" sz="1600" b="1" dirty="0">
                <a:latin typeface="+mj-lt"/>
              </a:rPr>
              <a:t> </a:t>
            </a:r>
            <a:endParaRPr lang="nb-NO" sz="1600" dirty="0">
              <a:latin typeface="+mj-lt"/>
            </a:endParaRPr>
          </a:p>
          <a:p>
            <a:r>
              <a:rPr lang="en-US" sz="1600" b="1" dirty="0">
                <a:latin typeface="+mj-lt"/>
              </a:rPr>
              <a:t>7.7 En </a:t>
            </a:r>
            <a:r>
              <a:rPr lang="en-US" sz="1600" b="1" dirty="0" err="1">
                <a:latin typeface="+mj-lt"/>
              </a:rPr>
              <a:t>skole</a:t>
            </a:r>
            <a:r>
              <a:rPr lang="en-US" sz="1600" b="1" dirty="0">
                <a:latin typeface="+mj-lt"/>
              </a:rPr>
              <a:t> der </a:t>
            </a:r>
            <a:r>
              <a:rPr lang="en-US" sz="1600" b="1" dirty="0" err="1">
                <a:latin typeface="+mj-lt"/>
              </a:rPr>
              <a:t>trivsel</a:t>
            </a:r>
            <a:r>
              <a:rPr lang="en-US" sz="1600" b="1" dirty="0">
                <a:latin typeface="+mj-lt"/>
              </a:rPr>
              <a:t>, </a:t>
            </a:r>
            <a:r>
              <a:rPr lang="en-US" sz="1600" b="1" dirty="0" err="1">
                <a:latin typeface="+mj-lt"/>
              </a:rPr>
              <a:t>helse</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elevdemokrati</a:t>
            </a:r>
            <a:r>
              <a:rPr lang="en-US" sz="1600" b="1" dirty="0">
                <a:latin typeface="+mj-lt"/>
              </a:rPr>
              <a:t> </a:t>
            </a:r>
            <a:r>
              <a:rPr lang="en-US" sz="1600" b="1" dirty="0" err="1">
                <a:latin typeface="+mj-lt"/>
              </a:rPr>
              <a:t>blir</a:t>
            </a:r>
            <a:r>
              <a:rPr lang="en-US" sz="1600" b="1" dirty="0">
                <a:latin typeface="+mj-lt"/>
              </a:rPr>
              <a:t> </a:t>
            </a:r>
            <a:r>
              <a:rPr lang="en-US" sz="1600" b="1" dirty="0" err="1">
                <a:latin typeface="+mj-lt"/>
              </a:rPr>
              <a:t>ivaretatt</a:t>
            </a:r>
            <a:r>
              <a:rPr lang="en-US" sz="1600" b="1" dirty="0">
                <a:latin typeface="+mj-lt"/>
              </a:rPr>
              <a:t>  </a:t>
            </a:r>
            <a:r>
              <a:rPr lang="en-US" sz="1600" i="1" dirty="0">
                <a:solidFill>
                  <a:srgbClr val="FF0000"/>
                </a:solidFill>
                <a:latin typeface="+mj-lt"/>
              </a:rPr>
              <a:t>[DISSENS]</a:t>
            </a:r>
            <a:endParaRPr lang="nb-NO" sz="1400" dirty="0">
              <a:solidFill>
                <a:srgbClr val="FF0000"/>
              </a:solidFill>
              <a:latin typeface="+mj-lt"/>
            </a:endParaRPr>
          </a:p>
          <a:p>
            <a:r>
              <a:rPr lang="en-US" sz="1600" b="1" dirty="0" smtClean="0">
                <a:latin typeface="+mj-lt"/>
              </a:rPr>
              <a:t>7.8 </a:t>
            </a:r>
            <a:r>
              <a:rPr lang="en-US" sz="1600" b="1" dirty="0" err="1">
                <a:latin typeface="+mj-lt"/>
              </a:rPr>
              <a:t>Trygghet</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forutsigbarhet</a:t>
            </a:r>
            <a:r>
              <a:rPr lang="en-US" sz="1600" b="1" dirty="0">
                <a:latin typeface="+mj-lt"/>
              </a:rPr>
              <a:t> for </a:t>
            </a:r>
            <a:r>
              <a:rPr lang="en-US" sz="1600" b="1" dirty="0" err="1">
                <a:latin typeface="+mj-lt"/>
              </a:rPr>
              <a:t>ansatte</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skoleøkonomi</a:t>
            </a:r>
            <a:r>
              <a:rPr lang="en-US" sz="1600" b="1" dirty="0">
                <a:latin typeface="+mj-lt"/>
              </a:rPr>
              <a:t> </a:t>
            </a:r>
            <a:endParaRPr lang="nb-NO" sz="1600" dirty="0">
              <a:latin typeface="+mj-lt"/>
            </a:endParaRPr>
          </a:p>
        </p:txBody>
      </p:sp>
    </p:spTree>
    <p:extLst>
      <p:ext uri="{BB962C8B-B14F-4D97-AF65-F5344CB8AC3E}">
        <p14:creationId xmlns:p14="http://schemas.microsoft.com/office/powerpoint/2010/main" val="98713272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1968500"/>
            <a:ext cx="3498979" cy="3143250"/>
          </a:xfrm>
        </p:spPr>
        <p:txBody>
          <a:bodyPr tIns="122400" bIns="122400">
            <a:normAutofit/>
          </a:bodyPr>
          <a:lstStyle/>
          <a:p>
            <a:r>
              <a:rPr lang="en-US" sz="2000" b="1" dirty="0" smtClean="0"/>
              <a:t>VELFERD TIL ALLE</a:t>
            </a:r>
            <a:r>
              <a:rPr lang="nb-NO" sz="2000" dirty="0" smtClean="0"/>
              <a:t> </a:t>
            </a:r>
            <a:br>
              <a:rPr lang="nb-NO" sz="2000" dirty="0" smtClean="0"/>
            </a:br>
            <a:r>
              <a:rPr lang="nb-NO" sz="2000" dirty="0" smtClean="0">
                <a:solidFill>
                  <a:srgbClr val="000000"/>
                </a:solidFill>
              </a:rPr>
              <a:t/>
            </a:r>
            <a:br>
              <a:rPr lang="nb-NO" sz="2000" dirty="0" smtClean="0">
                <a:solidFill>
                  <a:srgbClr val="000000"/>
                </a:solidFill>
              </a:rPr>
            </a:br>
            <a:r>
              <a:rPr lang="en-US" sz="2400" b="1" dirty="0" err="1">
                <a:solidFill>
                  <a:schemeClr val="tx1"/>
                </a:solidFill>
              </a:rPr>
              <a:t>Kap</a:t>
            </a:r>
            <a:r>
              <a:rPr lang="en-US" sz="2400" b="1" dirty="0">
                <a:solidFill>
                  <a:schemeClr val="tx1"/>
                </a:solidFill>
              </a:rPr>
              <a:t>. 8: </a:t>
            </a:r>
            <a:r>
              <a:rPr lang="en-US" sz="2400" b="1" dirty="0" smtClean="0">
                <a:solidFill>
                  <a:schemeClr val="tx1"/>
                </a:solidFill>
              </a:rPr>
              <a:t/>
            </a:r>
            <a:br>
              <a:rPr lang="en-US" sz="2400" b="1" dirty="0" smtClean="0">
                <a:solidFill>
                  <a:schemeClr val="tx1"/>
                </a:solidFill>
              </a:rPr>
            </a:br>
            <a:r>
              <a:rPr lang="en-US" sz="2400" b="1" dirty="0" smtClean="0">
                <a:solidFill>
                  <a:schemeClr val="tx1"/>
                </a:solidFill>
              </a:rPr>
              <a:t>FAGSKOLER</a:t>
            </a:r>
            <a:r>
              <a:rPr lang="en-US" sz="2400" b="1" dirty="0">
                <a:solidFill>
                  <a:schemeClr val="tx1"/>
                </a:solidFill>
              </a:rPr>
              <a:t>, HØYSKOLER, UNIVERSITET OG FORSKNING</a:t>
            </a:r>
            <a:r>
              <a:rPr lang="nb-NO" sz="2400" dirty="0">
                <a:solidFill>
                  <a:schemeClr val="tx1"/>
                </a:solidFill>
              </a:rPr>
              <a:t> </a:t>
            </a:r>
            <a:endParaRPr lang="nb-NO" sz="2400" b="1" dirty="0">
              <a:solidFill>
                <a:schemeClr val="tx1"/>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5095563" y="1141941"/>
            <a:ext cx="6665612" cy="4642535"/>
          </a:xfrm>
        </p:spPr>
        <p:txBody>
          <a:bodyPr>
            <a:noAutofit/>
          </a:bodyPr>
          <a:lstStyle/>
          <a:p>
            <a:pPr marL="0" indent="0">
              <a:buNone/>
            </a:pPr>
            <a:r>
              <a:rPr lang="en-US" sz="2000" b="1" i="1" dirty="0" err="1" smtClean="0">
                <a:latin typeface="+mj-lt"/>
              </a:rPr>
              <a:t>Underkapitler</a:t>
            </a:r>
            <a:r>
              <a:rPr lang="en-US" sz="2000" b="1" dirty="0" smtClean="0">
                <a:latin typeface="+mj-lt"/>
              </a:rPr>
              <a:t>:</a:t>
            </a:r>
          </a:p>
          <a:p>
            <a:r>
              <a:rPr lang="en-US" sz="1600" b="1" dirty="0" smtClean="0">
                <a:latin typeface="+mj-lt"/>
              </a:rPr>
              <a:t>8.1 </a:t>
            </a:r>
            <a:r>
              <a:rPr lang="en-US" sz="1600" b="1" dirty="0" err="1" smtClean="0">
                <a:latin typeface="+mj-lt"/>
              </a:rPr>
              <a:t>Høyere</a:t>
            </a:r>
            <a:r>
              <a:rPr lang="en-US" sz="1600" b="1" dirty="0" smtClean="0">
                <a:latin typeface="+mj-lt"/>
              </a:rPr>
              <a:t> </a:t>
            </a:r>
            <a:r>
              <a:rPr lang="en-US" sz="1600" b="1" dirty="0" err="1" smtClean="0">
                <a:latin typeface="+mj-lt"/>
              </a:rPr>
              <a:t>utdanning</a:t>
            </a:r>
            <a:r>
              <a:rPr lang="en-US" sz="1600" b="1" dirty="0" smtClean="0">
                <a:latin typeface="+mj-lt"/>
              </a:rPr>
              <a:t> </a:t>
            </a:r>
            <a:r>
              <a:rPr lang="en-US" sz="1600" b="1" dirty="0" err="1" smtClean="0">
                <a:latin typeface="+mj-lt"/>
              </a:rPr>
              <a:t>tilgjengelig</a:t>
            </a:r>
            <a:r>
              <a:rPr lang="en-US" sz="1600" b="1" dirty="0" smtClean="0">
                <a:latin typeface="+mj-lt"/>
              </a:rPr>
              <a:t> for </a:t>
            </a:r>
            <a:r>
              <a:rPr lang="en-US" sz="1600" b="1" dirty="0" err="1" smtClean="0">
                <a:latin typeface="+mj-lt"/>
              </a:rPr>
              <a:t>alle</a:t>
            </a:r>
            <a:r>
              <a:rPr lang="en-US" sz="1600" b="1" dirty="0" smtClean="0">
                <a:latin typeface="+mj-lt"/>
              </a:rPr>
              <a:t> </a:t>
            </a:r>
            <a:endParaRPr lang="nb-NO" sz="1600" dirty="0" smtClean="0">
              <a:latin typeface="+mj-lt"/>
            </a:endParaRPr>
          </a:p>
          <a:p>
            <a:r>
              <a:rPr lang="en-US" sz="1600" b="1" dirty="0" smtClean="0">
                <a:latin typeface="+mj-lt"/>
              </a:rPr>
              <a:t>8.2 </a:t>
            </a:r>
            <a:r>
              <a:rPr lang="en-US" sz="1600" b="1" dirty="0" err="1" smtClean="0">
                <a:latin typeface="+mj-lt"/>
              </a:rPr>
              <a:t>Økt</a:t>
            </a:r>
            <a:r>
              <a:rPr lang="en-US" sz="1600" b="1" dirty="0" smtClean="0">
                <a:latin typeface="+mj-lt"/>
              </a:rPr>
              <a:t> </a:t>
            </a:r>
            <a:r>
              <a:rPr lang="en-US" sz="1600" b="1" dirty="0" err="1" smtClean="0">
                <a:latin typeface="+mj-lt"/>
              </a:rPr>
              <a:t>offentlig</a:t>
            </a:r>
            <a:r>
              <a:rPr lang="en-US" sz="1600" b="1" dirty="0" smtClean="0">
                <a:latin typeface="+mj-lt"/>
              </a:rPr>
              <a:t> </a:t>
            </a:r>
            <a:r>
              <a:rPr lang="en-US" sz="1600" b="1" dirty="0" err="1" smtClean="0">
                <a:latin typeface="+mj-lt"/>
              </a:rPr>
              <a:t>støtte</a:t>
            </a:r>
            <a:r>
              <a:rPr lang="en-US" sz="1600" b="1" dirty="0" smtClean="0">
                <a:latin typeface="+mj-lt"/>
              </a:rPr>
              <a:t> </a:t>
            </a:r>
            <a:r>
              <a:rPr lang="en-US" sz="1600" b="1" dirty="0" err="1" smtClean="0">
                <a:latin typeface="+mj-lt"/>
              </a:rPr>
              <a:t>til</a:t>
            </a:r>
            <a:r>
              <a:rPr lang="en-US" sz="1600" b="1" dirty="0" smtClean="0">
                <a:latin typeface="+mj-lt"/>
              </a:rPr>
              <a:t> </a:t>
            </a:r>
            <a:r>
              <a:rPr lang="en-US" sz="1600" b="1" dirty="0" err="1" smtClean="0">
                <a:latin typeface="+mj-lt"/>
              </a:rPr>
              <a:t>utdanning</a:t>
            </a:r>
            <a:r>
              <a:rPr lang="en-US" sz="1600" b="1" dirty="0" smtClean="0">
                <a:latin typeface="+mj-lt"/>
              </a:rPr>
              <a:t> </a:t>
            </a:r>
            <a:r>
              <a:rPr lang="en-US" sz="1600" b="1" dirty="0" err="1" smtClean="0">
                <a:latin typeface="+mj-lt"/>
              </a:rPr>
              <a:t>og</a:t>
            </a:r>
            <a:r>
              <a:rPr lang="en-US" sz="1600" b="1" dirty="0" smtClean="0">
                <a:latin typeface="+mj-lt"/>
              </a:rPr>
              <a:t> </a:t>
            </a:r>
            <a:r>
              <a:rPr lang="en-US" sz="1600" b="1" dirty="0" err="1" smtClean="0">
                <a:latin typeface="+mj-lt"/>
              </a:rPr>
              <a:t>forskning</a:t>
            </a:r>
            <a:r>
              <a:rPr lang="en-US" sz="1600" b="1" dirty="0" smtClean="0">
                <a:latin typeface="+mj-lt"/>
              </a:rPr>
              <a:t> </a:t>
            </a:r>
            <a:endParaRPr lang="nb-NO" sz="1600" dirty="0" smtClean="0">
              <a:latin typeface="+mj-lt"/>
            </a:endParaRPr>
          </a:p>
          <a:p>
            <a:r>
              <a:rPr lang="en-US" sz="1600" b="1" dirty="0" smtClean="0">
                <a:latin typeface="+mj-lt"/>
              </a:rPr>
              <a:t>8.3 </a:t>
            </a:r>
            <a:r>
              <a:rPr lang="en-US" sz="1600" b="1" dirty="0" err="1">
                <a:latin typeface="+mj-lt"/>
              </a:rPr>
              <a:t>Styrking</a:t>
            </a:r>
            <a:r>
              <a:rPr lang="en-US" sz="1600" b="1" dirty="0">
                <a:latin typeface="+mj-lt"/>
              </a:rPr>
              <a:t> </a:t>
            </a:r>
            <a:r>
              <a:rPr lang="en-US" sz="1600" b="1" dirty="0" err="1">
                <a:latin typeface="+mj-lt"/>
              </a:rPr>
              <a:t>av</a:t>
            </a:r>
            <a:r>
              <a:rPr lang="en-US" sz="1600" b="1" dirty="0">
                <a:latin typeface="+mj-lt"/>
              </a:rPr>
              <a:t> </a:t>
            </a:r>
            <a:r>
              <a:rPr lang="en-US" sz="1600" b="1" dirty="0" err="1">
                <a:latin typeface="+mj-lt"/>
              </a:rPr>
              <a:t>fagskolene</a:t>
            </a:r>
            <a:r>
              <a:rPr lang="en-US" sz="1600" b="1" dirty="0">
                <a:latin typeface="+mj-lt"/>
              </a:rPr>
              <a:t>: </a:t>
            </a:r>
            <a:r>
              <a:rPr lang="en-US" sz="1600" b="1" dirty="0" err="1">
                <a:latin typeface="+mj-lt"/>
              </a:rPr>
              <a:t>sats</a:t>
            </a:r>
            <a:r>
              <a:rPr lang="en-US" sz="1600" b="1" dirty="0">
                <a:latin typeface="+mj-lt"/>
              </a:rPr>
              <a:t> </a:t>
            </a:r>
            <a:r>
              <a:rPr lang="en-US" sz="1600" b="1" dirty="0" err="1">
                <a:latin typeface="+mj-lt"/>
              </a:rPr>
              <a:t>på</a:t>
            </a:r>
            <a:r>
              <a:rPr lang="en-US" sz="1600" b="1" dirty="0">
                <a:latin typeface="+mj-lt"/>
              </a:rPr>
              <a:t> </a:t>
            </a:r>
            <a:r>
              <a:rPr lang="en-US" sz="1600" b="1" dirty="0" err="1">
                <a:latin typeface="+mj-lt"/>
              </a:rPr>
              <a:t>høyere</a:t>
            </a:r>
            <a:r>
              <a:rPr lang="en-US" sz="1600" b="1" dirty="0">
                <a:latin typeface="+mj-lt"/>
              </a:rPr>
              <a:t> </a:t>
            </a:r>
            <a:r>
              <a:rPr lang="en-US" sz="1600" b="1" dirty="0" err="1">
                <a:latin typeface="+mj-lt"/>
              </a:rPr>
              <a:t>yrkesfaglig</a:t>
            </a:r>
            <a:r>
              <a:rPr lang="en-US" sz="1600" b="1" dirty="0">
                <a:latin typeface="+mj-lt"/>
              </a:rPr>
              <a:t> </a:t>
            </a:r>
            <a:r>
              <a:rPr lang="en-US" sz="1600" b="1" dirty="0" err="1">
                <a:latin typeface="+mj-lt"/>
              </a:rPr>
              <a:t>utdanning</a:t>
            </a:r>
            <a:r>
              <a:rPr lang="en-US" sz="1600" b="1" dirty="0">
                <a:latin typeface="+mj-lt"/>
              </a:rPr>
              <a:t> </a:t>
            </a:r>
            <a:endParaRPr lang="nb-NO" sz="1600" dirty="0">
              <a:latin typeface="+mj-lt"/>
            </a:endParaRPr>
          </a:p>
          <a:p>
            <a:r>
              <a:rPr lang="en-US" sz="1600" b="1" dirty="0">
                <a:latin typeface="+mj-lt"/>
              </a:rPr>
              <a:t>8.4 En </a:t>
            </a:r>
            <a:r>
              <a:rPr lang="en-US" sz="1600" b="1" dirty="0" err="1">
                <a:latin typeface="+mj-lt"/>
              </a:rPr>
              <a:t>høyere</a:t>
            </a:r>
            <a:r>
              <a:rPr lang="en-US" sz="1600" b="1" dirty="0">
                <a:latin typeface="+mj-lt"/>
              </a:rPr>
              <a:t> </a:t>
            </a:r>
            <a:r>
              <a:rPr lang="en-US" sz="1600" b="1" dirty="0" err="1">
                <a:latin typeface="+mj-lt"/>
              </a:rPr>
              <a:t>utdanning</a:t>
            </a:r>
            <a:r>
              <a:rPr lang="en-US" sz="1600" b="1" dirty="0">
                <a:latin typeface="+mj-lt"/>
              </a:rPr>
              <a:t> </a:t>
            </a:r>
            <a:r>
              <a:rPr lang="en-US" sz="1600" b="1" dirty="0" err="1">
                <a:latin typeface="+mj-lt"/>
              </a:rPr>
              <a:t>som</a:t>
            </a:r>
            <a:r>
              <a:rPr lang="en-US" sz="1600" b="1" dirty="0">
                <a:latin typeface="+mj-lt"/>
              </a:rPr>
              <a:t> </a:t>
            </a:r>
            <a:r>
              <a:rPr lang="en-US" sz="1600" b="1" dirty="0" err="1">
                <a:latin typeface="+mj-lt"/>
              </a:rPr>
              <a:t>er</a:t>
            </a:r>
            <a:r>
              <a:rPr lang="en-US" sz="1600" b="1" dirty="0">
                <a:latin typeface="+mj-lt"/>
              </a:rPr>
              <a:t> </a:t>
            </a:r>
            <a:r>
              <a:rPr lang="en-US" sz="1600" b="1" dirty="0" err="1">
                <a:latin typeface="+mj-lt"/>
              </a:rPr>
              <a:t>demokratisk</a:t>
            </a:r>
            <a:r>
              <a:rPr lang="en-US" sz="1600" b="1" dirty="0">
                <a:latin typeface="+mj-lt"/>
              </a:rPr>
              <a:t> </a:t>
            </a:r>
            <a:r>
              <a:rPr lang="en-US" sz="1600" b="1" dirty="0" err="1">
                <a:latin typeface="+mj-lt"/>
              </a:rPr>
              <a:t>styrt</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til</a:t>
            </a:r>
            <a:r>
              <a:rPr lang="en-US" sz="1600" b="1" dirty="0">
                <a:latin typeface="+mj-lt"/>
              </a:rPr>
              <a:t> </a:t>
            </a:r>
            <a:r>
              <a:rPr lang="en-US" sz="1600" b="1" dirty="0" err="1">
                <a:latin typeface="+mj-lt"/>
              </a:rPr>
              <a:t>det</a:t>
            </a:r>
            <a:r>
              <a:rPr lang="en-US" sz="1600" b="1" dirty="0">
                <a:latin typeface="+mj-lt"/>
              </a:rPr>
              <a:t> </a:t>
            </a:r>
            <a:r>
              <a:rPr lang="en-US" sz="1600" b="1" dirty="0" err="1">
                <a:latin typeface="+mj-lt"/>
              </a:rPr>
              <a:t>beste</a:t>
            </a:r>
            <a:r>
              <a:rPr lang="en-US" sz="1600" b="1" dirty="0">
                <a:latin typeface="+mj-lt"/>
              </a:rPr>
              <a:t> for </a:t>
            </a:r>
            <a:r>
              <a:rPr lang="en-US" sz="1600" b="1" dirty="0" err="1">
                <a:latin typeface="+mj-lt"/>
              </a:rPr>
              <a:t>samfunnet</a:t>
            </a:r>
            <a:r>
              <a:rPr lang="en-US" sz="1600" b="1" dirty="0">
                <a:latin typeface="+mj-lt"/>
              </a:rPr>
              <a:t> </a:t>
            </a:r>
            <a:endParaRPr lang="nb-NO" sz="1600" dirty="0">
              <a:latin typeface="+mj-lt"/>
            </a:endParaRPr>
          </a:p>
          <a:p>
            <a:r>
              <a:rPr lang="en-US" sz="1600" b="1" dirty="0">
                <a:latin typeface="+mj-lt"/>
              </a:rPr>
              <a:t>8.5 </a:t>
            </a:r>
            <a:r>
              <a:rPr lang="en-US" sz="1600" b="1" dirty="0" err="1">
                <a:latin typeface="+mj-lt"/>
              </a:rPr>
              <a:t>Gode</a:t>
            </a:r>
            <a:r>
              <a:rPr lang="en-US" sz="1600" b="1" dirty="0">
                <a:latin typeface="+mj-lt"/>
              </a:rPr>
              <a:t> </a:t>
            </a:r>
            <a:r>
              <a:rPr lang="en-US" sz="1600" b="1" dirty="0" err="1">
                <a:latin typeface="+mj-lt"/>
              </a:rPr>
              <a:t>studentvelferdsordninger</a:t>
            </a:r>
            <a:r>
              <a:rPr lang="en-US" sz="1600" b="1" dirty="0">
                <a:latin typeface="+mj-lt"/>
              </a:rPr>
              <a:t> </a:t>
            </a:r>
            <a:endParaRPr lang="nb-NO" sz="1600" dirty="0">
              <a:latin typeface="+mj-lt"/>
            </a:endParaRPr>
          </a:p>
          <a:p>
            <a:r>
              <a:rPr lang="en-US" sz="1600" b="1" dirty="0">
                <a:latin typeface="+mj-lt"/>
              </a:rPr>
              <a:t>8.6 En </a:t>
            </a:r>
            <a:r>
              <a:rPr lang="en-US" sz="1600" b="1" dirty="0" err="1">
                <a:latin typeface="+mj-lt"/>
              </a:rPr>
              <a:t>solidarisk</a:t>
            </a:r>
            <a:r>
              <a:rPr lang="en-US" sz="1600" b="1" dirty="0">
                <a:latin typeface="+mj-lt"/>
              </a:rPr>
              <a:t> </a:t>
            </a:r>
            <a:r>
              <a:rPr lang="en-US" sz="1600" b="1" dirty="0" err="1">
                <a:latin typeface="+mj-lt"/>
              </a:rPr>
              <a:t>høyere</a:t>
            </a:r>
            <a:r>
              <a:rPr lang="en-US" sz="1600" b="1" dirty="0">
                <a:latin typeface="+mj-lt"/>
              </a:rPr>
              <a:t> </a:t>
            </a:r>
            <a:r>
              <a:rPr lang="en-US" sz="1600" b="1" dirty="0" err="1">
                <a:latin typeface="+mj-lt"/>
              </a:rPr>
              <a:t>utdanning</a:t>
            </a:r>
            <a:r>
              <a:rPr lang="en-US" sz="1600" b="1" dirty="0">
                <a:latin typeface="+mj-lt"/>
              </a:rPr>
              <a:t> </a:t>
            </a:r>
            <a:endParaRPr lang="nb-NO" sz="1600" dirty="0">
              <a:latin typeface="+mj-lt"/>
            </a:endParaRPr>
          </a:p>
          <a:p>
            <a:r>
              <a:rPr lang="en-US" sz="1600" b="1" dirty="0">
                <a:latin typeface="+mj-lt"/>
              </a:rPr>
              <a:t>8.7 En </a:t>
            </a:r>
            <a:r>
              <a:rPr lang="en-US" sz="1600" b="1" dirty="0" err="1">
                <a:latin typeface="+mj-lt"/>
              </a:rPr>
              <a:t>høyere</a:t>
            </a:r>
            <a:r>
              <a:rPr lang="en-US" sz="1600" b="1" dirty="0">
                <a:latin typeface="+mj-lt"/>
              </a:rPr>
              <a:t> </a:t>
            </a:r>
            <a:r>
              <a:rPr lang="en-US" sz="1600" b="1" dirty="0" err="1">
                <a:latin typeface="+mj-lt"/>
              </a:rPr>
              <a:t>utdanning</a:t>
            </a:r>
            <a:r>
              <a:rPr lang="en-US" sz="1600" b="1" dirty="0">
                <a:latin typeface="+mj-lt"/>
              </a:rPr>
              <a:t> </a:t>
            </a:r>
            <a:r>
              <a:rPr lang="en-US" sz="1600" b="1" dirty="0" err="1">
                <a:latin typeface="+mj-lt"/>
              </a:rPr>
              <a:t>som</a:t>
            </a:r>
            <a:r>
              <a:rPr lang="en-US" sz="1600" b="1" dirty="0">
                <a:latin typeface="+mj-lt"/>
              </a:rPr>
              <a:t> </a:t>
            </a:r>
            <a:r>
              <a:rPr lang="en-US" sz="1600" b="1" dirty="0" err="1">
                <a:latin typeface="+mj-lt"/>
              </a:rPr>
              <a:t>bygger</a:t>
            </a:r>
            <a:r>
              <a:rPr lang="en-US" sz="1600" b="1" dirty="0">
                <a:latin typeface="+mj-lt"/>
              </a:rPr>
              <a:t> </a:t>
            </a:r>
            <a:r>
              <a:rPr lang="en-US" sz="1600" b="1" dirty="0" err="1">
                <a:latin typeface="+mj-lt"/>
              </a:rPr>
              <a:t>ned</a:t>
            </a:r>
            <a:r>
              <a:rPr lang="en-US" sz="1600" b="1" dirty="0">
                <a:latin typeface="+mj-lt"/>
              </a:rPr>
              <a:t> </a:t>
            </a:r>
            <a:r>
              <a:rPr lang="en-US" sz="1600" b="1" dirty="0" err="1">
                <a:latin typeface="+mj-lt"/>
              </a:rPr>
              <a:t>kjønnsforskjeller</a:t>
            </a:r>
            <a:r>
              <a:rPr lang="en-US" sz="1600" b="1" dirty="0">
                <a:latin typeface="+mj-lt"/>
              </a:rPr>
              <a:t> </a:t>
            </a:r>
            <a:endParaRPr lang="nb-NO" sz="1600" dirty="0">
              <a:latin typeface="+mj-lt"/>
            </a:endParaRPr>
          </a:p>
        </p:txBody>
      </p:sp>
    </p:spTree>
    <p:extLst>
      <p:ext uri="{BB962C8B-B14F-4D97-AF65-F5344CB8AC3E}">
        <p14:creationId xmlns:p14="http://schemas.microsoft.com/office/powerpoint/2010/main" val="359648277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1703951"/>
            <a:ext cx="3498979" cy="3102415"/>
          </a:xfrm>
        </p:spPr>
        <p:txBody>
          <a:bodyPr tIns="122400" bIns="122400">
            <a:normAutofit/>
          </a:bodyPr>
          <a:lstStyle/>
          <a:p>
            <a:r>
              <a:rPr lang="en-US" sz="2000" b="1" dirty="0" smtClean="0"/>
              <a:t>VELFERD TIL ALLE</a:t>
            </a:r>
            <a:r>
              <a:rPr lang="nb-NO" sz="2000" dirty="0" smtClean="0"/>
              <a:t> </a:t>
            </a:r>
            <a:r>
              <a:rPr lang="nb-NO" sz="2800" dirty="0" smtClean="0"/>
              <a:t/>
            </a:r>
            <a:br>
              <a:rPr lang="nb-NO" sz="2800" dirty="0" smtClean="0"/>
            </a:br>
            <a:r>
              <a:rPr lang="nb-NO" sz="2000" dirty="0" smtClean="0">
                <a:solidFill>
                  <a:srgbClr val="000000"/>
                </a:solidFill>
              </a:rPr>
              <a:t/>
            </a:r>
            <a:br>
              <a:rPr lang="nb-NO" sz="2000" dirty="0" smtClean="0">
                <a:solidFill>
                  <a:srgbClr val="000000"/>
                </a:solidFill>
              </a:rPr>
            </a:br>
            <a:r>
              <a:rPr lang="en-US" sz="2400" b="1" dirty="0" err="1">
                <a:solidFill>
                  <a:srgbClr val="000000"/>
                </a:solidFill>
              </a:rPr>
              <a:t>Kap</a:t>
            </a:r>
            <a:r>
              <a:rPr lang="en-US" sz="2400" b="1" dirty="0">
                <a:solidFill>
                  <a:srgbClr val="000000"/>
                </a:solidFill>
              </a:rPr>
              <a:t>. 9: </a:t>
            </a:r>
            <a:r>
              <a:rPr lang="en-US" sz="2400" b="1" dirty="0" smtClean="0">
                <a:solidFill>
                  <a:srgbClr val="000000"/>
                </a:solidFill>
              </a:rPr>
              <a:t/>
            </a:r>
            <a:br>
              <a:rPr lang="en-US" sz="2400" b="1" dirty="0" smtClean="0">
                <a:solidFill>
                  <a:srgbClr val="000000"/>
                </a:solidFill>
              </a:rPr>
            </a:br>
            <a:r>
              <a:rPr lang="en-US" sz="2400" b="1" dirty="0" smtClean="0">
                <a:solidFill>
                  <a:srgbClr val="000000"/>
                </a:solidFill>
              </a:rPr>
              <a:t>TRYGDER </a:t>
            </a:r>
            <a:r>
              <a:rPr lang="en-US" sz="2400" b="1" dirty="0">
                <a:solidFill>
                  <a:srgbClr val="000000"/>
                </a:solidFill>
              </a:rPr>
              <a:t>OG NAV</a:t>
            </a:r>
            <a:r>
              <a:rPr lang="nb-NO" sz="2400" dirty="0">
                <a:solidFill>
                  <a:srgbClr val="000000"/>
                </a:solidFill>
              </a:rPr>
              <a:t> </a:t>
            </a:r>
            <a:endParaRPr lang="nb-NO" sz="2800" b="1" dirty="0">
              <a:solidFill>
                <a:srgbClr val="000000"/>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5054734" y="1272261"/>
            <a:ext cx="6665612" cy="2012058"/>
          </a:xfrm>
        </p:spPr>
        <p:txBody>
          <a:bodyPr>
            <a:noAutofit/>
          </a:bodyPr>
          <a:lstStyle/>
          <a:p>
            <a:pPr marL="0" indent="0">
              <a:buNone/>
            </a:pPr>
            <a:r>
              <a:rPr lang="en-US" sz="2000" b="1" i="1" dirty="0" err="1" smtClean="0">
                <a:latin typeface="+mj-lt"/>
              </a:rPr>
              <a:t>Underkapitler</a:t>
            </a:r>
            <a:r>
              <a:rPr lang="en-US" sz="2000" b="1" dirty="0" smtClean="0">
                <a:latin typeface="+mj-lt"/>
              </a:rPr>
              <a:t>:</a:t>
            </a:r>
            <a:endParaRPr lang="en-US" sz="2000" b="1" dirty="0">
              <a:latin typeface="+mj-lt"/>
            </a:endParaRPr>
          </a:p>
          <a:p>
            <a:r>
              <a:rPr lang="en-US" sz="1600" b="1" dirty="0">
                <a:latin typeface="+mj-lt"/>
              </a:rPr>
              <a:t>9.1. </a:t>
            </a:r>
            <a:r>
              <a:rPr lang="en-US" sz="1600" b="1" dirty="0" err="1">
                <a:latin typeface="+mj-lt"/>
              </a:rPr>
              <a:t>Trygd</a:t>
            </a:r>
            <a:r>
              <a:rPr lang="en-US" sz="1600" b="1" dirty="0">
                <a:latin typeface="+mj-lt"/>
              </a:rPr>
              <a:t> </a:t>
            </a:r>
            <a:r>
              <a:rPr lang="en-US" sz="1600" b="1" dirty="0" err="1">
                <a:latin typeface="+mj-lt"/>
              </a:rPr>
              <a:t>og</a:t>
            </a:r>
            <a:r>
              <a:rPr lang="en-US" sz="1600" b="1" dirty="0">
                <a:latin typeface="+mj-lt"/>
              </a:rPr>
              <a:t> NAV </a:t>
            </a:r>
            <a:endParaRPr lang="nb-NO" sz="1600" dirty="0">
              <a:latin typeface="+mj-lt"/>
            </a:endParaRPr>
          </a:p>
          <a:p>
            <a:r>
              <a:rPr lang="en-US" sz="1600" b="1" dirty="0">
                <a:latin typeface="+mj-lt"/>
              </a:rPr>
              <a:t>9.2 </a:t>
            </a:r>
            <a:r>
              <a:rPr lang="en-US" sz="1600" b="1" dirty="0" err="1">
                <a:latin typeface="+mj-lt"/>
              </a:rPr>
              <a:t>Fødselspermisjon</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barnetrygd</a:t>
            </a:r>
            <a:r>
              <a:rPr lang="en-US" sz="1600" b="1" dirty="0">
                <a:latin typeface="+mj-lt"/>
              </a:rPr>
              <a:t> </a:t>
            </a:r>
            <a:endParaRPr lang="nb-NO" sz="1600" dirty="0">
              <a:latin typeface="+mj-lt"/>
            </a:endParaRPr>
          </a:p>
        </p:txBody>
      </p:sp>
    </p:spTree>
    <p:extLst>
      <p:ext uri="{BB962C8B-B14F-4D97-AF65-F5344CB8AC3E}">
        <p14:creationId xmlns:p14="http://schemas.microsoft.com/office/powerpoint/2010/main" val="203888002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1703951"/>
            <a:ext cx="3498979" cy="3102415"/>
          </a:xfrm>
        </p:spPr>
        <p:txBody>
          <a:bodyPr tIns="122400" bIns="122400">
            <a:normAutofit/>
          </a:bodyPr>
          <a:lstStyle/>
          <a:p>
            <a:r>
              <a:rPr lang="en-US" sz="2000" b="1" dirty="0" smtClean="0"/>
              <a:t>VELFERD TIL ALLE</a:t>
            </a:r>
            <a:r>
              <a:rPr lang="nb-NO" sz="2000" dirty="0" smtClean="0"/>
              <a:t> </a:t>
            </a:r>
            <a:br>
              <a:rPr lang="nb-NO" sz="2000" dirty="0" smtClean="0"/>
            </a:br>
            <a:r>
              <a:rPr lang="nb-NO" sz="2000" dirty="0" smtClean="0">
                <a:solidFill>
                  <a:srgbClr val="000000"/>
                </a:solidFill>
              </a:rPr>
              <a:t/>
            </a:r>
            <a:br>
              <a:rPr lang="nb-NO" sz="2000" dirty="0" smtClean="0">
                <a:solidFill>
                  <a:srgbClr val="000000"/>
                </a:solidFill>
              </a:rPr>
            </a:br>
            <a:r>
              <a:rPr lang="en-US" sz="2400" b="1" dirty="0" err="1">
                <a:solidFill>
                  <a:srgbClr val="000000"/>
                </a:solidFill>
              </a:rPr>
              <a:t>Kap</a:t>
            </a:r>
            <a:r>
              <a:rPr lang="en-US" sz="2400" b="1" dirty="0">
                <a:solidFill>
                  <a:srgbClr val="000000"/>
                </a:solidFill>
              </a:rPr>
              <a:t>. 10: </a:t>
            </a:r>
            <a:r>
              <a:rPr lang="en-US" sz="2400" b="1" dirty="0" smtClean="0">
                <a:solidFill>
                  <a:srgbClr val="000000"/>
                </a:solidFill>
              </a:rPr>
              <a:t/>
            </a:r>
            <a:br>
              <a:rPr lang="en-US" sz="2400" b="1" dirty="0" smtClean="0">
                <a:solidFill>
                  <a:srgbClr val="000000"/>
                </a:solidFill>
              </a:rPr>
            </a:br>
            <a:r>
              <a:rPr lang="en-US" sz="2400" b="1" dirty="0" smtClean="0">
                <a:solidFill>
                  <a:srgbClr val="000000"/>
                </a:solidFill>
              </a:rPr>
              <a:t>PENSJON</a:t>
            </a:r>
            <a:r>
              <a:rPr lang="nb-NO" sz="2400" dirty="0" smtClean="0">
                <a:solidFill>
                  <a:srgbClr val="000000"/>
                </a:solidFill>
              </a:rPr>
              <a:t> </a:t>
            </a:r>
            <a:endParaRPr lang="nb-NO" sz="2400" b="1" dirty="0">
              <a:solidFill>
                <a:srgbClr val="000000"/>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4896556" y="1174543"/>
            <a:ext cx="6880546" cy="3451412"/>
          </a:xfrm>
        </p:spPr>
        <p:txBody>
          <a:bodyPr>
            <a:noAutofit/>
          </a:bodyPr>
          <a:lstStyle/>
          <a:p>
            <a:pPr marL="0" indent="0">
              <a:buNone/>
            </a:pPr>
            <a:r>
              <a:rPr lang="en-US" sz="2000" b="1" i="1" dirty="0" err="1" smtClean="0">
                <a:latin typeface="+mj-lt"/>
              </a:rPr>
              <a:t>Underkapitler</a:t>
            </a:r>
            <a:r>
              <a:rPr lang="en-US" sz="2000" b="1" dirty="0" smtClean="0">
                <a:latin typeface="+mj-lt"/>
              </a:rPr>
              <a:t>:</a:t>
            </a:r>
            <a:endParaRPr lang="en-US" sz="2000" b="1" dirty="0">
              <a:latin typeface="+mj-lt"/>
            </a:endParaRPr>
          </a:p>
          <a:p>
            <a:r>
              <a:rPr lang="en-US" sz="1600" b="1" dirty="0">
                <a:latin typeface="+mj-lt"/>
              </a:rPr>
              <a:t>10.1 En </a:t>
            </a:r>
            <a:r>
              <a:rPr lang="en-US" sz="1600" b="1" dirty="0" err="1">
                <a:latin typeface="+mj-lt"/>
              </a:rPr>
              <a:t>alderspensjon</a:t>
            </a:r>
            <a:r>
              <a:rPr lang="en-US" sz="1600" b="1" dirty="0">
                <a:latin typeface="+mj-lt"/>
              </a:rPr>
              <a:t> </a:t>
            </a:r>
            <a:r>
              <a:rPr lang="en-US" sz="1600" b="1" dirty="0" err="1">
                <a:latin typeface="+mj-lt"/>
              </a:rPr>
              <a:t>som</a:t>
            </a:r>
            <a:r>
              <a:rPr lang="en-US" sz="1600" b="1" dirty="0">
                <a:latin typeface="+mj-lt"/>
              </a:rPr>
              <a:t> </a:t>
            </a:r>
            <a:r>
              <a:rPr lang="en-US" sz="1600" b="1" dirty="0" err="1">
                <a:latin typeface="+mj-lt"/>
              </a:rPr>
              <a:t>gir</a:t>
            </a:r>
            <a:r>
              <a:rPr lang="en-US" sz="1600" b="1" dirty="0">
                <a:latin typeface="+mj-lt"/>
              </a:rPr>
              <a:t> </a:t>
            </a:r>
            <a:r>
              <a:rPr lang="en-US" sz="1600" b="1" dirty="0" err="1">
                <a:latin typeface="+mj-lt"/>
              </a:rPr>
              <a:t>alle</a:t>
            </a:r>
            <a:r>
              <a:rPr lang="en-US" sz="1600" b="1" dirty="0">
                <a:latin typeface="+mj-lt"/>
              </a:rPr>
              <a:t> </a:t>
            </a:r>
            <a:r>
              <a:rPr lang="en-US" sz="1600" b="1" dirty="0" err="1">
                <a:latin typeface="+mj-lt"/>
              </a:rPr>
              <a:t>nok</a:t>
            </a:r>
            <a:r>
              <a:rPr lang="en-US" sz="1600" b="1" dirty="0">
                <a:latin typeface="+mj-lt"/>
              </a:rPr>
              <a:t> </a:t>
            </a:r>
            <a:r>
              <a:rPr lang="en-US" sz="1600" b="1" dirty="0" err="1">
                <a:latin typeface="+mj-lt"/>
              </a:rPr>
              <a:t>til</a:t>
            </a:r>
            <a:r>
              <a:rPr lang="en-US" sz="1600" b="1" dirty="0">
                <a:latin typeface="+mj-lt"/>
              </a:rPr>
              <a:t> </a:t>
            </a:r>
            <a:r>
              <a:rPr lang="en-US" sz="1600" b="1" dirty="0" err="1">
                <a:latin typeface="+mj-lt"/>
              </a:rPr>
              <a:t>å</a:t>
            </a:r>
            <a:r>
              <a:rPr lang="en-US" sz="1600" b="1" dirty="0">
                <a:latin typeface="+mj-lt"/>
              </a:rPr>
              <a:t> </a:t>
            </a:r>
            <a:r>
              <a:rPr lang="en-US" sz="1600" b="1" dirty="0" err="1">
                <a:latin typeface="+mj-lt"/>
              </a:rPr>
              <a:t>leve</a:t>
            </a:r>
            <a:r>
              <a:rPr lang="en-US" sz="1600" b="1" dirty="0">
                <a:latin typeface="+mj-lt"/>
              </a:rPr>
              <a:t> </a:t>
            </a:r>
            <a:r>
              <a:rPr lang="en-US" sz="1600" b="1" dirty="0" err="1">
                <a:latin typeface="+mj-lt"/>
              </a:rPr>
              <a:t>av</a:t>
            </a:r>
            <a:r>
              <a:rPr lang="en-US" sz="1600" b="1" dirty="0">
                <a:latin typeface="+mj-lt"/>
              </a:rPr>
              <a:t> </a:t>
            </a:r>
            <a:endParaRPr lang="nb-NO" sz="1600" dirty="0">
              <a:latin typeface="+mj-lt"/>
            </a:endParaRPr>
          </a:p>
          <a:p>
            <a:r>
              <a:rPr lang="en-US" sz="1600" b="1" dirty="0">
                <a:latin typeface="+mj-lt"/>
              </a:rPr>
              <a:t>10.2 </a:t>
            </a:r>
            <a:r>
              <a:rPr lang="en-US" sz="1600" b="1" dirty="0" err="1">
                <a:latin typeface="+mj-lt"/>
              </a:rPr>
              <a:t>Alle</a:t>
            </a:r>
            <a:r>
              <a:rPr lang="en-US" sz="1600" b="1" dirty="0">
                <a:latin typeface="+mj-lt"/>
              </a:rPr>
              <a:t> </a:t>
            </a:r>
            <a:r>
              <a:rPr lang="en-US" sz="1600" b="1" dirty="0" err="1">
                <a:latin typeface="+mj-lt"/>
              </a:rPr>
              <a:t>skal</a:t>
            </a:r>
            <a:r>
              <a:rPr lang="en-US" sz="1600" b="1" dirty="0">
                <a:latin typeface="+mj-lt"/>
              </a:rPr>
              <a:t> ha en </a:t>
            </a:r>
            <a:r>
              <a:rPr lang="en-US" sz="1600" b="1" dirty="0" err="1">
                <a:latin typeface="+mj-lt"/>
              </a:rPr>
              <a:t>reell</a:t>
            </a:r>
            <a:r>
              <a:rPr lang="en-US" sz="1600" b="1" dirty="0">
                <a:latin typeface="+mj-lt"/>
              </a:rPr>
              <a:t> </a:t>
            </a:r>
            <a:r>
              <a:rPr lang="en-US" sz="1600" b="1" dirty="0" err="1">
                <a:latin typeface="+mj-lt"/>
              </a:rPr>
              <a:t>mulighet</a:t>
            </a:r>
            <a:r>
              <a:rPr lang="en-US" sz="1600" b="1" dirty="0">
                <a:latin typeface="+mj-lt"/>
              </a:rPr>
              <a:t> </a:t>
            </a:r>
            <a:r>
              <a:rPr lang="en-US" sz="1600" b="1" dirty="0" err="1">
                <a:latin typeface="+mj-lt"/>
              </a:rPr>
              <a:t>til</a:t>
            </a:r>
            <a:r>
              <a:rPr lang="en-US" sz="1600" b="1" dirty="0">
                <a:latin typeface="+mj-lt"/>
              </a:rPr>
              <a:t> </a:t>
            </a:r>
            <a:r>
              <a:rPr lang="en-US" sz="1600" b="1" dirty="0" err="1">
                <a:latin typeface="+mj-lt"/>
              </a:rPr>
              <a:t>å</a:t>
            </a:r>
            <a:r>
              <a:rPr lang="en-US" sz="1600" b="1" dirty="0">
                <a:latin typeface="+mj-lt"/>
              </a:rPr>
              <a:t> </a:t>
            </a:r>
            <a:r>
              <a:rPr lang="en-US" sz="1600" b="1" dirty="0" err="1">
                <a:latin typeface="+mj-lt"/>
              </a:rPr>
              <a:t>gå</a:t>
            </a:r>
            <a:r>
              <a:rPr lang="en-US" sz="1600" b="1" dirty="0">
                <a:latin typeface="+mj-lt"/>
              </a:rPr>
              <a:t> </a:t>
            </a:r>
            <a:r>
              <a:rPr lang="en-US" sz="1600" b="1" dirty="0" err="1">
                <a:latin typeface="+mj-lt"/>
              </a:rPr>
              <a:t>av</a:t>
            </a:r>
            <a:r>
              <a:rPr lang="en-US" sz="1600" b="1" dirty="0">
                <a:latin typeface="+mj-lt"/>
              </a:rPr>
              <a:t> med </a:t>
            </a:r>
            <a:r>
              <a:rPr lang="en-US" sz="1600" b="1" dirty="0" err="1">
                <a:latin typeface="+mj-lt"/>
              </a:rPr>
              <a:t>tidlig</a:t>
            </a:r>
            <a:r>
              <a:rPr lang="en-US" sz="1600" b="1" dirty="0">
                <a:latin typeface="+mj-lt"/>
              </a:rPr>
              <a:t> </a:t>
            </a:r>
            <a:r>
              <a:rPr lang="en-US" sz="1600" b="1" dirty="0" err="1">
                <a:latin typeface="+mj-lt"/>
              </a:rPr>
              <a:t>pensjon</a:t>
            </a:r>
            <a:r>
              <a:rPr lang="en-US" sz="1600" b="1" dirty="0">
                <a:latin typeface="+mj-lt"/>
              </a:rPr>
              <a:t> </a:t>
            </a:r>
            <a:r>
              <a:rPr lang="en-US" sz="1600" b="1" dirty="0" err="1">
                <a:latin typeface="+mj-lt"/>
              </a:rPr>
              <a:t>ved</a:t>
            </a:r>
            <a:r>
              <a:rPr lang="en-US" sz="1600" b="1" dirty="0">
                <a:latin typeface="+mj-lt"/>
              </a:rPr>
              <a:t> </a:t>
            </a:r>
            <a:r>
              <a:rPr lang="en-US" sz="1600" b="1" dirty="0" err="1">
                <a:latin typeface="+mj-lt"/>
              </a:rPr>
              <a:t>fylte</a:t>
            </a:r>
            <a:r>
              <a:rPr lang="en-US" sz="1600" b="1" dirty="0">
                <a:latin typeface="+mj-lt"/>
              </a:rPr>
              <a:t> 62 </a:t>
            </a:r>
            <a:r>
              <a:rPr lang="en-US" sz="1600" b="1" dirty="0" err="1">
                <a:latin typeface="+mj-lt"/>
              </a:rPr>
              <a:t>år</a:t>
            </a:r>
            <a:r>
              <a:rPr lang="en-US" sz="1600" b="1" dirty="0">
                <a:latin typeface="+mj-lt"/>
              </a:rPr>
              <a:t> </a:t>
            </a:r>
            <a:endParaRPr lang="nb-NO" sz="1600" dirty="0">
              <a:latin typeface="+mj-lt"/>
            </a:endParaRPr>
          </a:p>
          <a:p>
            <a:r>
              <a:rPr lang="en-US" sz="1600" b="1" dirty="0">
                <a:latin typeface="+mj-lt"/>
              </a:rPr>
              <a:t>10.3 </a:t>
            </a:r>
            <a:r>
              <a:rPr lang="en-US" sz="1600" b="1" dirty="0" err="1">
                <a:latin typeface="+mj-lt"/>
              </a:rPr>
              <a:t>Uføres</a:t>
            </a:r>
            <a:r>
              <a:rPr lang="en-US" sz="1600" b="1" dirty="0">
                <a:latin typeface="+mj-lt"/>
              </a:rPr>
              <a:t> </a:t>
            </a:r>
            <a:r>
              <a:rPr lang="en-US" sz="1600" b="1" dirty="0" err="1">
                <a:latin typeface="+mj-lt"/>
              </a:rPr>
              <a:t>pensjon</a:t>
            </a:r>
            <a:r>
              <a:rPr lang="en-US" sz="1600" b="1" dirty="0">
                <a:latin typeface="+mj-lt"/>
              </a:rPr>
              <a:t> </a:t>
            </a:r>
            <a:r>
              <a:rPr lang="en-US" sz="1600" b="1" dirty="0" err="1">
                <a:latin typeface="+mj-lt"/>
              </a:rPr>
              <a:t>skal</a:t>
            </a:r>
            <a:r>
              <a:rPr lang="en-US" sz="1600" b="1" dirty="0">
                <a:latin typeface="+mj-lt"/>
              </a:rPr>
              <a:t> </a:t>
            </a:r>
            <a:r>
              <a:rPr lang="en-US" sz="1600" b="1" dirty="0" err="1">
                <a:latin typeface="+mj-lt"/>
              </a:rPr>
              <a:t>være</a:t>
            </a:r>
            <a:r>
              <a:rPr lang="en-US" sz="1600" b="1" dirty="0">
                <a:latin typeface="+mj-lt"/>
              </a:rPr>
              <a:t> </a:t>
            </a:r>
            <a:r>
              <a:rPr lang="en-US" sz="1600" b="1" dirty="0" err="1">
                <a:latin typeface="+mj-lt"/>
              </a:rPr>
              <a:t>til</a:t>
            </a:r>
            <a:r>
              <a:rPr lang="en-US" sz="1600" b="1" dirty="0">
                <a:latin typeface="+mj-lt"/>
              </a:rPr>
              <a:t> </a:t>
            </a:r>
            <a:r>
              <a:rPr lang="en-US" sz="1600" b="1" dirty="0" err="1">
                <a:latin typeface="+mj-lt"/>
              </a:rPr>
              <a:t>å</a:t>
            </a:r>
            <a:r>
              <a:rPr lang="en-US" sz="1600" b="1" dirty="0">
                <a:latin typeface="+mj-lt"/>
              </a:rPr>
              <a:t> </a:t>
            </a:r>
            <a:r>
              <a:rPr lang="en-US" sz="1600" b="1" dirty="0" err="1">
                <a:latin typeface="+mj-lt"/>
              </a:rPr>
              <a:t>leve</a:t>
            </a:r>
            <a:r>
              <a:rPr lang="en-US" sz="1600" b="1" dirty="0">
                <a:latin typeface="+mj-lt"/>
              </a:rPr>
              <a:t> </a:t>
            </a:r>
            <a:r>
              <a:rPr lang="en-US" sz="1600" b="1" dirty="0" err="1">
                <a:latin typeface="+mj-lt"/>
              </a:rPr>
              <a:t>av</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gi</a:t>
            </a:r>
            <a:r>
              <a:rPr lang="en-US" sz="1600" b="1" dirty="0">
                <a:latin typeface="+mj-lt"/>
              </a:rPr>
              <a:t> </a:t>
            </a:r>
            <a:r>
              <a:rPr lang="en-US" sz="1600" b="1" dirty="0" err="1">
                <a:latin typeface="+mj-lt"/>
              </a:rPr>
              <a:t>trygghet</a:t>
            </a:r>
            <a:r>
              <a:rPr lang="en-US" sz="1600" b="1" dirty="0">
                <a:latin typeface="+mj-lt"/>
              </a:rPr>
              <a:t> </a:t>
            </a:r>
            <a:endParaRPr lang="nb-NO" sz="1600" dirty="0">
              <a:latin typeface="+mj-lt"/>
            </a:endParaRPr>
          </a:p>
          <a:p>
            <a:r>
              <a:rPr lang="en-US" sz="1600" b="1" dirty="0">
                <a:latin typeface="+mj-lt"/>
              </a:rPr>
              <a:t>10.4 </a:t>
            </a:r>
            <a:r>
              <a:rPr lang="en-US" sz="1600" b="1" dirty="0" err="1">
                <a:latin typeface="+mj-lt"/>
              </a:rPr>
              <a:t>Tjenestepensjonene</a:t>
            </a:r>
            <a:r>
              <a:rPr lang="en-US" sz="1600" b="1" dirty="0">
                <a:latin typeface="+mj-lt"/>
              </a:rPr>
              <a:t> </a:t>
            </a:r>
            <a:r>
              <a:rPr lang="en-US" sz="1600" b="1" dirty="0" err="1">
                <a:latin typeface="+mj-lt"/>
              </a:rPr>
              <a:t>må</a:t>
            </a:r>
            <a:r>
              <a:rPr lang="en-US" sz="1600" b="1" dirty="0">
                <a:latin typeface="+mj-lt"/>
              </a:rPr>
              <a:t> </a:t>
            </a:r>
            <a:r>
              <a:rPr lang="en-US" sz="1600" b="1" dirty="0" err="1">
                <a:latin typeface="+mj-lt"/>
              </a:rPr>
              <a:t>styrkes</a:t>
            </a:r>
            <a:r>
              <a:rPr lang="en-US" sz="1600" b="1" dirty="0">
                <a:latin typeface="+mj-lt"/>
              </a:rPr>
              <a:t>, </a:t>
            </a:r>
            <a:r>
              <a:rPr lang="en-US" sz="1600" b="1" dirty="0" err="1">
                <a:latin typeface="+mj-lt"/>
              </a:rPr>
              <a:t>ikke</a:t>
            </a:r>
            <a:r>
              <a:rPr lang="en-US" sz="1600" b="1" dirty="0">
                <a:latin typeface="+mj-lt"/>
              </a:rPr>
              <a:t> </a:t>
            </a:r>
            <a:r>
              <a:rPr lang="en-US" sz="1600" b="1" dirty="0" err="1">
                <a:latin typeface="+mj-lt"/>
              </a:rPr>
              <a:t>svekkes</a:t>
            </a:r>
            <a:r>
              <a:rPr lang="en-US" sz="1600" b="1" dirty="0">
                <a:latin typeface="+mj-lt"/>
              </a:rPr>
              <a:t> </a:t>
            </a:r>
            <a:endParaRPr lang="nb-NO" sz="1600" dirty="0">
              <a:latin typeface="+mj-lt"/>
            </a:endParaRPr>
          </a:p>
          <a:p>
            <a:r>
              <a:rPr lang="en-US" sz="1600" b="1" dirty="0">
                <a:latin typeface="+mj-lt"/>
              </a:rPr>
              <a:t>10.5 </a:t>
            </a:r>
            <a:r>
              <a:rPr lang="en-US" sz="1600" b="1" dirty="0" err="1">
                <a:latin typeface="+mj-lt"/>
              </a:rPr>
              <a:t>Folketrygden</a:t>
            </a:r>
            <a:r>
              <a:rPr lang="en-US" sz="1600" b="1" dirty="0">
                <a:latin typeface="+mj-lt"/>
              </a:rPr>
              <a:t> </a:t>
            </a:r>
            <a:r>
              <a:rPr lang="en-US" sz="1600" b="1" dirty="0" err="1">
                <a:latin typeface="+mj-lt"/>
              </a:rPr>
              <a:t>må</a:t>
            </a:r>
            <a:r>
              <a:rPr lang="en-US" sz="1600" b="1" dirty="0">
                <a:latin typeface="+mj-lt"/>
              </a:rPr>
              <a:t> </a:t>
            </a:r>
            <a:r>
              <a:rPr lang="en-US" sz="1600" b="1" dirty="0" err="1">
                <a:latin typeface="+mj-lt"/>
              </a:rPr>
              <a:t>forbedres</a:t>
            </a:r>
            <a:r>
              <a:rPr lang="en-US" sz="1600" b="1" dirty="0">
                <a:latin typeface="+mj-lt"/>
              </a:rPr>
              <a:t> for </a:t>
            </a:r>
            <a:r>
              <a:rPr lang="en-US" sz="1600" b="1" dirty="0" err="1">
                <a:latin typeface="+mj-lt"/>
              </a:rPr>
              <a:t>å</a:t>
            </a:r>
            <a:r>
              <a:rPr lang="en-US" sz="1600" b="1" dirty="0">
                <a:latin typeface="+mj-lt"/>
              </a:rPr>
              <a:t> </a:t>
            </a:r>
            <a:r>
              <a:rPr lang="en-US" sz="1600" b="1" dirty="0" err="1">
                <a:latin typeface="+mj-lt"/>
              </a:rPr>
              <a:t>gi</a:t>
            </a:r>
            <a:r>
              <a:rPr lang="en-US" sz="1600" b="1" dirty="0">
                <a:latin typeface="+mj-lt"/>
              </a:rPr>
              <a:t> </a:t>
            </a:r>
            <a:r>
              <a:rPr lang="en-US" sz="1600" b="1" dirty="0" err="1">
                <a:latin typeface="+mj-lt"/>
              </a:rPr>
              <a:t>alle</a:t>
            </a:r>
            <a:r>
              <a:rPr lang="en-US" sz="1600" b="1" dirty="0">
                <a:latin typeface="+mj-lt"/>
              </a:rPr>
              <a:t> </a:t>
            </a:r>
            <a:r>
              <a:rPr lang="en-US" sz="1600" b="1" dirty="0" err="1">
                <a:latin typeface="+mj-lt"/>
              </a:rPr>
              <a:t>økonomisk</a:t>
            </a:r>
            <a:r>
              <a:rPr lang="en-US" sz="1600" b="1" dirty="0">
                <a:latin typeface="+mj-lt"/>
              </a:rPr>
              <a:t> </a:t>
            </a:r>
            <a:r>
              <a:rPr lang="en-US" sz="1600" b="1" dirty="0" err="1">
                <a:latin typeface="+mj-lt"/>
              </a:rPr>
              <a:t>trygghet</a:t>
            </a:r>
            <a:r>
              <a:rPr lang="nb-NO" sz="1600" dirty="0">
                <a:latin typeface="+mj-lt"/>
              </a:rPr>
              <a:t> </a:t>
            </a:r>
          </a:p>
        </p:txBody>
      </p:sp>
    </p:spTree>
    <p:extLst>
      <p:ext uri="{BB962C8B-B14F-4D97-AF65-F5344CB8AC3E}">
        <p14:creationId xmlns:p14="http://schemas.microsoft.com/office/powerpoint/2010/main" val="67972709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201333"/>
            <a:ext cx="3498979" cy="2605033"/>
          </a:xfrm>
        </p:spPr>
        <p:txBody>
          <a:bodyPr tIns="122400" bIns="122400">
            <a:normAutofit/>
          </a:bodyPr>
          <a:lstStyle/>
          <a:p>
            <a:r>
              <a:rPr lang="nb-NO" sz="3600" b="1" dirty="0" smtClean="0"/>
              <a:t>MILJØ</a:t>
            </a:r>
            <a:r>
              <a:rPr lang="nb-NO" sz="3600" b="1" dirty="0"/>
              <a:t/>
            </a:r>
            <a:br>
              <a:rPr lang="nb-NO" sz="3600" b="1" dirty="0"/>
            </a:br>
            <a:r>
              <a:rPr lang="nb-NO" sz="3600" b="1" dirty="0" smtClean="0"/>
              <a:t/>
            </a:r>
            <a:br>
              <a:rPr lang="nb-NO" sz="3600" b="1" dirty="0" smtClean="0"/>
            </a:br>
            <a:r>
              <a:rPr lang="nb-NO" sz="2000" b="1" dirty="0" smtClean="0"/>
              <a:t>- kapitteloversikt</a:t>
            </a:r>
            <a:br>
              <a:rPr lang="nb-NO" sz="2000" b="1" dirty="0" smtClean="0"/>
            </a:br>
            <a:r>
              <a:rPr lang="en-US" sz="2000" b="1" dirty="0" smtClean="0"/>
              <a:t>(s. 30-40)</a:t>
            </a:r>
            <a:endParaRPr lang="nb-NO" sz="2000" b="1" dirty="0"/>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5105320" y="1175007"/>
            <a:ext cx="6665612" cy="3556483"/>
          </a:xfrm>
        </p:spPr>
        <p:txBody>
          <a:bodyPr>
            <a:normAutofit/>
          </a:bodyPr>
          <a:lstStyle/>
          <a:p>
            <a:pPr marL="0" indent="0">
              <a:buNone/>
            </a:pPr>
            <a:r>
              <a:rPr lang="en-US" sz="2400" b="1" dirty="0" err="1">
                <a:latin typeface="+mj-lt"/>
              </a:rPr>
              <a:t>Området</a:t>
            </a:r>
            <a:r>
              <a:rPr lang="en-US" sz="2400" b="1" dirty="0">
                <a:latin typeface="+mj-lt"/>
              </a:rPr>
              <a:t> </a:t>
            </a:r>
            <a:r>
              <a:rPr lang="en-US" sz="2400" b="1" dirty="0" smtClean="0">
                <a:latin typeface="+mj-lt"/>
              </a:rPr>
              <a:t>MILJØ </a:t>
            </a:r>
            <a:r>
              <a:rPr lang="en-US" sz="2400" b="1" i="1" dirty="0" err="1" smtClean="0">
                <a:latin typeface="+mj-lt"/>
              </a:rPr>
              <a:t>omfatter</a:t>
            </a:r>
            <a:r>
              <a:rPr lang="en-US" sz="2400" b="1" i="1" dirty="0" smtClean="0">
                <a:latin typeface="+mj-lt"/>
              </a:rPr>
              <a:t> </a:t>
            </a:r>
            <a:r>
              <a:rPr lang="en-US" sz="2400" b="1" i="1" dirty="0" err="1">
                <a:latin typeface="+mj-lt"/>
              </a:rPr>
              <a:t>følgende</a:t>
            </a:r>
            <a:r>
              <a:rPr lang="en-US" sz="2400" b="1" i="1" dirty="0">
                <a:latin typeface="+mj-lt"/>
              </a:rPr>
              <a:t> </a:t>
            </a:r>
            <a:r>
              <a:rPr lang="en-US" sz="2400" b="1" i="1" dirty="0" err="1" smtClean="0">
                <a:latin typeface="+mj-lt"/>
              </a:rPr>
              <a:t>kapitler</a:t>
            </a:r>
            <a:r>
              <a:rPr lang="en-US" sz="2400" b="1" i="1" dirty="0" smtClean="0">
                <a:latin typeface="+mj-lt"/>
              </a:rPr>
              <a:t>:</a:t>
            </a:r>
          </a:p>
          <a:p>
            <a:r>
              <a:rPr lang="en-US" sz="1600" b="1" dirty="0" err="1">
                <a:latin typeface="+mj-lt"/>
              </a:rPr>
              <a:t>Kap</a:t>
            </a:r>
            <a:r>
              <a:rPr lang="en-US" sz="1600" b="1" dirty="0">
                <a:latin typeface="+mj-lt"/>
              </a:rPr>
              <a:t>. 11: KLIMA</a:t>
            </a:r>
            <a:r>
              <a:rPr lang="nb-NO" sz="1600" i="1" dirty="0">
                <a:solidFill>
                  <a:srgbClr val="FF0000"/>
                </a:solidFill>
                <a:latin typeface="+mj-lt"/>
              </a:rPr>
              <a:t> </a:t>
            </a:r>
            <a:r>
              <a:rPr lang="nb-NO" sz="1600" b="1" i="1" dirty="0" smtClean="0">
                <a:solidFill>
                  <a:srgbClr val="FF0000"/>
                </a:solidFill>
                <a:latin typeface="+mj-lt"/>
              </a:rPr>
              <a:t>[DISSENS]</a:t>
            </a:r>
          </a:p>
          <a:p>
            <a:r>
              <a:rPr lang="en-US" sz="1600" b="1" dirty="0" err="1">
                <a:latin typeface="+mj-lt"/>
              </a:rPr>
              <a:t>Kap</a:t>
            </a:r>
            <a:r>
              <a:rPr lang="en-US" sz="1600" b="1" dirty="0">
                <a:latin typeface="+mj-lt"/>
              </a:rPr>
              <a:t>. 12: NATUR</a:t>
            </a:r>
            <a:r>
              <a:rPr lang="nb-NO" sz="1600" dirty="0">
                <a:latin typeface="+mj-lt"/>
              </a:rPr>
              <a:t> </a:t>
            </a:r>
            <a:r>
              <a:rPr lang="nb-NO" sz="1600" dirty="0" smtClean="0">
                <a:latin typeface="+mj-lt"/>
              </a:rPr>
              <a:t>  </a:t>
            </a:r>
            <a:r>
              <a:rPr lang="en-US" sz="1600" b="1" dirty="0">
                <a:latin typeface="+mj-lt"/>
              </a:rPr>
              <a:t> </a:t>
            </a:r>
            <a:endParaRPr lang="nb-NO" sz="1600" dirty="0">
              <a:latin typeface="+mj-lt"/>
            </a:endParaRPr>
          </a:p>
          <a:p>
            <a:r>
              <a:rPr lang="en-US" sz="1600" b="1" dirty="0" err="1">
                <a:latin typeface="+mj-lt"/>
              </a:rPr>
              <a:t>Kap</a:t>
            </a:r>
            <a:r>
              <a:rPr lang="en-US" sz="1600" b="1" dirty="0">
                <a:latin typeface="+mj-lt"/>
              </a:rPr>
              <a:t>. 13: MILJØGIFTER, AVFALL OG FORBRUK</a:t>
            </a:r>
            <a:r>
              <a:rPr lang="nb-NO" sz="1600" dirty="0">
                <a:latin typeface="+mj-lt"/>
              </a:rPr>
              <a:t> </a:t>
            </a:r>
            <a:r>
              <a:rPr lang="nb-NO" sz="1600" dirty="0" smtClean="0">
                <a:latin typeface="+mj-lt"/>
              </a:rPr>
              <a:t> </a:t>
            </a:r>
            <a:r>
              <a:rPr lang="en-US" sz="1600" b="1" dirty="0">
                <a:latin typeface="+mj-lt"/>
              </a:rPr>
              <a:t> </a:t>
            </a:r>
            <a:endParaRPr lang="nb-NO" sz="1600" dirty="0">
              <a:latin typeface="+mj-lt"/>
            </a:endParaRPr>
          </a:p>
          <a:p>
            <a:r>
              <a:rPr lang="en-US" sz="1600" b="1" dirty="0" err="1">
                <a:latin typeface="+mj-lt"/>
              </a:rPr>
              <a:t>Kap</a:t>
            </a:r>
            <a:r>
              <a:rPr lang="en-US" sz="1600" b="1" dirty="0">
                <a:latin typeface="+mj-lt"/>
              </a:rPr>
              <a:t>. 14: SAMFERDSEL OG KOLLEKTIVTRANSPORT</a:t>
            </a:r>
            <a:r>
              <a:rPr lang="nb-NO" sz="1600" dirty="0">
                <a:latin typeface="+mj-lt"/>
              </a:rPr>
              <a:t> </a:t>
            </a:r>
            <a:r>
              <a:rPr lang="nb-NO" sz="1600" dirty="0" smtClean="0">
                <a:latin typeface="+mj-lt"/>
              </a:rPr>
              <a:t> </a:t>
            </a:r>
            <a:r>
              <a:rPr lang="en-US" sz="1600" b="1" dirty="0">
                <a:latin typeface="+mj-lt"/>
              </a:rPr>
              <a:t> </a:t>
            </a:r>
            <a:endParaRPr lang="nb-NO" sz="1600" dirty="0">
              <a:latin typeface="+mj-lt"/>
            </a:endParaRPr>
          </a:p>
          <a:p>
            <a:r>
              <a:rPr lang="en-US" sz="1600" b="1" dirty="0" err="1">
                <a:latin typeface="+mj-lt"/>
              </a:rPr>
              <a:t>Kap</a:t>
            </a:r>
            <a:r>
              <a:rPr lang="en-US" sz="1600" b="1" dirty="0">
                <a:latin typeface="+mj-lt"/>
              </a:rPr>
              <a:t>. 15: </a:t>
            </a:r>
            <a:r>
              <a:rPr lang="en-US" sz="1600" b="1" dirty="0" smtClean="0">
                <a:latin typeface="+mj-lt"/>
              </a:rPr>
              <a:t>DYREVERN</a:t>
            </a:r>
            <a:r>
              <a:rPr lang="nb-NO" sz="1600" i="1" dirty="0">
                <a:solidFill>
                  <a:srgbClr val="FF0000"/>
                </a:solidFill>
              </a:rPr>
              <a:t> </a:t>
            </a:r>
            <a:r>
              <a:rPr lang="nb-NO" sz="1600" b="1" i="1" dirty="0" smtClean="0">
                <a:solidFill>
                  <a:srgbClr val="FF0000"/>
                </a:solidFill>
                <a:latin typeface="+mj-lt"/>
              </a:rPr>
              <a:t>[DISSENS]</a:t>
            </a:r>
            <a:r>
              <a:rPr lang="nb-NO" sz="1600" b="1" dirty="0" smtClean="0">
                <a:latin typeface="+mj-lt"/>
              </a:rPr>
              <a:t> </a:t>
            </a:r>
            <a:endParaRPr lang="nb-NO" sz="1600" b="1" dirty="0">
              <a:latin typeface="+mj-lt"/>
            </a:endParaRPr>
          </a:p>
        </p:txBody>
      </p:sp>
    </p:spTree>
    <p:extLst>
      <p:ext uri="{BB962C8B-B14F-4D97-AF65-F5344CB8AC3E}">
        <p14:creationId xmlns:p14="http://schemas.microsoft.com/office/powerpoint/2010/main" val="290481453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1703951"/>
            <a:ext cx="3498979" cy="3102415"/>
          </a:xfrm>
        </p:spPr>
        <p:txBody>
          <a:bodyPr tIns="122400" bIns="122400">
            <a:normAutofit/>
          </a:bodyPr>
          <a:lstStyle/>
          <a:p>
            <a:r>
              <a:rPr lang="en-US" sz="2000" b="1" dirty="0"/>
              <a:t>MILJØ</a:t>
            </a:r>
            <a:r>
              <a:rPr lang="nb-NO" sz="2000" dirty="0"/>
              <a:t> </a:t>
            </a:r>
            <a:r>
              <a:rPr lang="nb-NO" sz="2000" dirty="0" smtClean="0"/>
              <a:t/>
            </a:r>
            <a:br>
              <a:rPr lang="nb-NO" sz="2000" dirty="0" smtClean="0"/>
            </a:br>
            <a:r>
              <a:rPr lang="nb-NO" sz="2000" dirty="0" smtClean="0"/>
              <a:t/>
            </a:r>
            <a:br>
              <a:rPr lang="nb-NO" sz="2000" dirty="0" smtClean="0"/>
            </a:br>
            <a:r>
              <a:rPr lang="en-US" sz="2400" b="1" dirty="0" err="1" smtClean="0">
                <a:solidFill>
                  <a:srgbClr val="000000"/>
                </a:solidFill>
              </a:rPr>
              <a:t>Kap</a:t>
            </a:r>
            <a:r>
              <a:rPr lang="en-US" sz="2400" b="1" dirty="0">
                <a:solidFill>
                  <a:srgbClr val="000000"/>
                </a:solidFill>
              </a:rPr>
              <a:t>. 11</a:t>
            </a:r>
            <a:r>
              <a:rPr lang="en-US" sz="2400" b="1" dirty="0" smtClean="0">
                <a:solidFill>
                  <a:srgbClr val="000000"/>
                </a:solidFill>
              </a:rPr>
              <a:t>:</a:t>
            </a:r>
            <a:br>
              <a:rPr lang="en-US" sz="2400" b="1" dirty="0" smtClean="0">
                <a:solidFill>
                  <a:srgbClr val="000000"/>
                </a:solidFill>
              </a:rPr>
            </a:br>
            <a:r>
              <a:rPr lang="en-US" sz="2400" b="1" dirty="0" smtClean="0">
                <a:solidFill>
                  <a:srgbClr val="000000"/>
                </a:solidFill>
              </a:rPr>
              <a:t> </a:t>
            </a:r>
            <a:r>
              <a:rPr lang="en-US" sz="2400" b="1" dirty="0">
                <a:solidFill>
                  <a:srgbClr val="000000"/>
                </a:solidFill>
              </a:rPr>
              <a:t>KLIMA</a:t>
            </a:r>
            <a:r>
              <a:rPr lang="nb-NO" sz="2400" dirty="0">
                <a:solidFill>
                  <a:srgbClr val="000000"/>
                </a:solidFill>
              </a:rPr>
              <a:t> </a:t>
            </a:r>
            <a:endParaRPr lang="nb-NO" sz="2400" b="1" dirty="0">
              <a:solidFill>
                <a:srgbClr val="000000"/>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5138726" y="1340152"/>
            <a:ext cx="6665612" cy="2390588"/>
          </a:xfrm>
        </p:spPr>
        <p:txBody>
          <a:bodyPr>
            <a:noAutofit/>
          </a:bodyPr>
          <a:lstStyle/>
          <a:p>
            <a:pPr marL="0" indent="0">
              <a:buNone/>
            </a:pPr>
            <a:r>
              <a:rPr lang="en-US" sz="2000" b="1" i="1" dirty="0" err="1" smtClean="0">
                <a:latin typeface="+mj-lt"/>
              </a:rPr>
              <a:t>Underkapitler</a:t>
            </a:r>
            <a:r>
              <a:rPr lang="en-US" sz="2000" b="1" dirty="0" smtClean="0">
                <a:latin typeface="+mj-lt"/>
              </a:rPr>
              <a:t>:</a:t>
            </a:r>
            <a:endParaRPr lang="en-US" sz="2000" b="1" dirty="0">
              <a:latin typeface="+mj-lt"/>
            </a:endParaRPr>
          </a:p>
          <a:p>
            <a:r>
              <a:rPr lang="en-US" sz="1600" b="1" dirty="0">
                <a:latin typeface="+mj-lt"/>
              </a:rPr>
              <a:t>11.1 </a:t>
            </a:r>
            <a:r>
              <a:rPr lang="en-US" sz="1600" b="1" dirty="0" err="1">
                <a:latin typeface="+mj-lt"/>
              </a:rPr>
              <a:t>Klimamål</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internasjonalt</a:t>
            </a:r>
            <a:r>
              <a:rPr lang="en-US" sz="1600" b="1" dirty="0">
                <a:latin typeface="+mj-lt"/>
              </a:rPr>
              <a:t> </a:t>
            </a:r>
            <a:r>
              <a:rPr lang="en-US" sz="1600" b="1" dirty="0" err="1">
                <a:latin typeface="+mj-lt"/>
              </a:rPr>
              <a:t>ansvar</a:t>
            </a:r>
            <a:r>
              <a:rPr lang="en-US" sz="1600" b="1" dirty="0">
                <a:latin typeface="+mj-lt"/>
              </a:rPr>
              <a:t> </a:t>
            </a:r>
            <a:endParaRPr lang="nb-NO" sz="1600" dirty="0">
              <a:latin typeface="+mj-lt"/>
            </a:endParaRPr>
          </a:p>
          <a:p>
            <a:r>
              <a:rPr lang="en-US" sz="1600" b="1" dirty="0">
                <a:latin typeface="+mj-lt"/>
              </a:rPr>
              <a:t>11.2 </a:t>
            </a:r>
            <a:r>
              <a:rPr lang="en-US" sz="1600" b="1" dirty="0" err="1">
                <a:latin typeface="+mj-lt"/>
              </a:rPr>
              <a:t>Energieffektivisering</a:t>
            </a:r>
            <a:r>
              <a:rPr lang="en-US" sz="1600" b="1" dirty="0">
                <a:latin typeface="+mj-lt"/>
              </a:rPr>
              <a:t> </a:t>
            </a:r>
            <a:endParaRPr lang="nb-NO" sz="1600" dirty="0">
              <a:latin typeface="+mj-lt"/>
            </a:endParaRPr>
          </a:p>
          <a:p>
            <a:r>
              <a:rPr lang="en-US" sz="1600" b="1" dirty="0">
                <a:latin typeface="+mj-lt"/>
              </a:rPr>
              <a:t>11.3 </a:t>
            </a:r>
            <a:r>
              <a:rPr lang="en-US" sz="1600" b="1" dirty="0" err="1">
                <a:latin typeface="+mj-lt"/>
              </a:rPr>
              <a:t>Klimarabatt</a:t>
            </a:r>
            <a:r>
              <a:rPr lang="en-US" sz="1600" b="1" dirty="0">
                <a:latin typeface="+mj-lt"/>
              </a:rPr>
              <a:t> </a:t>
            </a:r>
            <a:r>
              <a:rPr lang="nb-NO" sz="1600" b="1" i="1" dirty="0">
                <a:solidFill>
                  <a:srgbClr val="FF0000"/>
                </a:solidFill>
                <a:latin typeface="+mj-lt"/>
              </a:rPr>
              <a:t>[DISSENS]</a:t>
            </a:r>
          </a:p>
        </p:txBody>
      </p:sp>
    </p:spTree>
    <p:extLst>
      <p:ext uri="{BB962C8B-B14F-4D97-AF65-F5344CB8AC3E}">
        <p14:creationId xmlns:p14="http://schemas.microsoft.com/office/powerpoint/2010/main" val="171028645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1703951"/>
            <a:ext cx="3498979" cy="3102415"/>
          </a:xfrm>
        </p:spPr>
        <p:txBody>
          <a:bodyPr tIns="122400" bIns="122400">
            <a:normAutofit/>
          </a:bodyPr>
          <a:lstStyle/>
          <a:p>
            <a:r>
              <a:rPr lang="en-US" sz="2000" b="1" dirty="0"/>
              <a:t>MILJØ</a:t>
            </a:r>
            <a:r>
              <a:rPr lang="nb-NO" sz="2000" dirty="0"/>
              <a:t> </a:t>
            </a:r>
            <a:r>
              <a:rPr lang="nb-NO" sz="2800" dirty="0" smtClean="0"/>
              <a:t/>
            </a:r>
            <a:br>
              <a:rPr lang="nb-NO" sz="2800" dirty="0" smtClean="0"/>
            </a:br>
            <a:r>
              <a:rPr lang="nb-NO" sz="2800" dirty="0" smtClean="0">
                <a:solidFill>
                  <a:srgbClr val="000000"/>
                </a:solidFill>
              </a:rPr>
              <a:t/>
            </a:r>
            <a:br>
              <a:rPr lang="nb-NO" sz="2800" dirty="0" smtClean="0">
                <a:solidFill>
                  <a:srgbClr val="000000"/>
                </a:solidFill>
              </a:rPr>
            </a:br>
            <a:r>
              <a:rPr lang="en-US" sz="2400" b="1" dirty="0" err="1">
                <a:solidFill>
                  <a:srgbClr val="000000"/>
                </a:solidFill>
              </a:rPr>
              <a:t>Kap</a:t>
            </a:r>
            <a:r>
              <a:rPr lang="en-US" sz="2400" b="1" dirty="0">
                <a:solidFill>
                  <a:srgbClr val="000000"/>
                </a:solidFill>
              </a:rPr>
              <a:t>. 12: </a:t>
            </a:r>
            <a:r>
              <a:rPr lang="en-US" sz="2400" b="1" dirty="0" smtClean="0">
                <a:solidFill>
                  <a:srgbClr val="000000"/>
                </a:solidFill>
              </a:rPr>
              <a:t/>
            </a:r>
            <a:br>
              <a:rPr lang="en-US" sz="2400" b="1" dirty="0" smtClean="0">
                <a:solidFill>
                  <a:srgbClr val="000000"/>
                </a:solidFill>
              </a:rPr>
            </a:br>
            <a:r>
              <a:rPr lang="en-US" sz="2400" b="1" dirty="0" smtClean="0">
                <a:solidFill>
                  <a:srgbClr val="000000"/>
                </a:solidFill>
              </a:rPr>
              <a:t>NATUR</a:t>
            </a:r>
            <a:r>
              <a:rPr lang="nb-NO" sz="2400" dirty="0" smtClean="0">
                <a:solidFill>
                  <a:srgbClr val="000000"/>
                </a:solidFill>
              </a:rPr>
              <a:t> </a:t>
            </a:r>
            <a:endParaRPr lang="nb-NO" sz="2400" b="1" dirty="0">
              <a:solidFill>
                <a:srgbClr val="000000"/>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5137743" y="1144313"/>
            <a:ext cx="6665612" cy="2390588"/>
          </a:xfrm>
        </p:spPr>
        <p:txBody>
          <a:bodyPr>
            <a:noAutofit/>
          </a:bodyPr>
          <a:lstStyle/>
          <a:p>
            <a:pPr marL="0" indent="0">
              <a:buNone/>
            </a:pPr>
            <a:r>
              <a:rPr lang="en-US" sz="2000" b="1" i="1" dirty="0" err="1" smtClean="0">
                <a:latin typeface="+mj-lt"/>
              </a:rPr>
              <a:t>Underkapitler</a:t>
            </a:r>
            <a:r>
              <a:rPr lang="en-US" sz="2000" b="1" i="1" dirty="0" smtClean="0">
                <a:latin typeface="+mj-lt"/>
              </a:rPr>
              <a:t>:</a:t>
            </a:r>
            <a:endParaRPr lang="en-US" sz="2000" b="1" i="1" dirty="0">
              <a:latin typeface="+mj-lt"/>
            </a:endParaRPr>
          </a:p>
          <a:p>
            <a:r>
              <a:rPr lang="en-US" sz="1600" b="1" dirty="0">
                <a:latin typeface="+mj-lt"/>
              </a:rPr>
              <a:t>12.1 </a:t>
            </a:r>
            <a:r>
              <a:rPr lang="en-US" sz="1600" b="1" dirty="0" err="1">
                <a:latin typeface="+mj-lt"/>
              </a:rPr>
              <a:t>Stans</a:t>
            </a:r>
            <a:r>
              <a:rPr lang="en-US" sz="1600" b="1" dirty="0">
                <a:latin typeface="+mj-lt"/>
              </a:rPr>
              <a:t> </a:t>
            </a:r>
            <a:r>
              <a:rPr lang="en-US" sz="1600" b="1" dirty="0" err="1">
                <a:latin typeface="+mj-lt"/>
              </a:rPr>
              <a:t>nedbygging</a:t>
            </a:r>
            <a:r>
              <a:rPr lang="en-US" sz="1600" b="1" dirty="0">
                <a:latin typeface="+mj-lt"/>
              </a:rPr>
              <a:t> </a:t>
            </a:r>
            <a:r>
              <a:rPr lang="en-US" sz="1600" b="1" dirty="0" err="1">
                <a:latin typeface="+mj-lt"/>
              </a:rPr>
              <a:t>av</a:t>
            </a:r>
            <a:r>
              <a:rPr lang="en-US" sz="1600" b="1" dirty="0">
                <a:latin typeface="+mj-lt"/>
              </a:rPr>
              <a:t> </a:t>
            </a:r>
            <a:r>
              <a:rPr lang="en-US" sz="1600" b="1" dirty="0" err="1">
                <a:latin typeface="+mj-lt"/>
              </a:rPr>
              <a:t>natur</a:t>
            </a:r>
            <a:r>
              <a:rPr lang="en-US" sz="1600" b="1" dirty="0">
                <a:latin typeface="+mj-lt"/>
              </a:rPr>
              <a:t> </a:t>
            </a:r>
            <a:endParaRPr lang="nb-NO" sz="1600" dirty="0">
              <a:latin typeface="+mj-lt"/>
            </a:endParaRPr>
          </a:p>
          <a:p>
            <a:r>
              <a:rPr lang="en-US" sz="1600" b="1" dirty="0">
                <a:latin typeface="+mj-lt"/>
              </a:rPr>
              <a:t>12.2 </a:t>
            </a:r>
            <a:r>
              <a:rPr lang="en-US" sz="1600" b="1" dirty="0" err="1">
                <a:latin typeface="+mj-lt"/>
              </a:rPr>
              <a:t>Artsmangfold</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levedyktige</a:t>
            </a:r>
            <a:r>
              <a:rPr lang="en-US" sz="1600" b="1" dirty="0">
                <a:latin typeface="+mj-lt"/>
              </a:rPr>
              <a:t> </a:t>
            </a:r>
            <a:r>
              <a:rPr lang="en-US" sz="1600" b="1" dirty="0" err="1">
                <a:latin typeface="+mj-lt"/>
              </a:rPr>
              <a:t>bestander</a:t>
            </a:r>
            <a:r>
              <a:rPr lang="nb-NO" sz="1600" dirty="0">
                <a:latin typeface="+mj-lt"/>
              </a:rPr>
              <a:t> </a:t>
            </a:r>
            <a:endParaRPr lang="nb-NO" sz="1400" dirty="0">
              <a:solidFill>
                <a:srgbClr val="FF0000"/>
              </a:solidFill>
              <a:latin typeface="+mj-lt"/>
            </a:endParaRPr>
          </a:p>
        </p:txBody>
      </p:sp>
    </p:spTree>
    <p:extLst>
      <p:ext uri="{BB962C8B-B14F-4D97-AF65-F5344CB8AC3E}">
        <p14:creationId xmlns:p14="http://schemas.microsoft.com/office/powerpoint/2010/main" val="354087861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1703951"/>
            <a:ext cx="3498979" cy="3102415"/>
          </a:xfrm>
        </p:spPr>
        <p:txBody>
          <a:bodyPr tIns="122400" bIns="122400">
            <a:normAutofit/>
          </a:bodyPr>
          <a:lstStyle/>
          <a:p>
            <a:r>
              <a:rPr lang="en-US" sz="2000" b="1" dirty="0"/>
              <a:t>MILJØ</a:t>
            </a:r>
            <a:r>
              <a:rPr lang="nb-NO" sz="2000" dirty="0"/>
              <a:t> </a:t>
            </a:r>
            <a:r>
              <a:rPr lang="nb-NO" sz="2800" dirty="0" smtClean="0"/>
              <a:t/>
            </a:r>
            <a:br>
              <a:rPr lang="nb-NO" sz="2800" dirty="0" smtClean="0"/>
            </a:br>
            <a:r>
              <a:rPr lang="nb-NO" sz="2800" dirty="0" smtClean="0">
                <a:solidFill>
                  <a:srgbClr val="000000"/>
                </a:solidFill>
              </a:rPr>
              <a:t/>
            </a:r>
            <a:br>
              <a:rPr lang="nb-NO" sz="2800" dirty="0" smtClean="0">
                <a:solidFill>
                  <a:srgbClr val="000000"/>
                </a:solidFill>
              </a:rPr>
            </a:br>
            <a:r>
              <a:rPr lang="en-US" sz="2400" b="1" dirty="0" err="1">
                <a:solidFill>
                  <a:srgbClr val="000000"/>
                </a:solidFill>
              </a:rPr>
              <a:t>Kap</a:t>
            </a:r>
            <a:r>
              <a:rPr lang="en-US" sz="2400" b="1" dirty="0">
                <a:solidFill>
                  <a:srgbClr val="000000"/>
                </a:solidFill>
              </a:rPr>
              <a:t>. 13: </a:t>
            </a:r>
            <a:r>
              <a:rPr lang="en-US" sz="2400" b="1" dirty="0" smtClean="0">
                <a:solidFill>
                  <a:srgbClr val="000000"/>
                </a:solidFill>
              </a:rPr>
              <a:t/>
            </a:r>
            <a:br>
              <a:rPr lang="en-US" sz="2400" b="1" dirty="0" smtClean="0">
                <a:solidFill>
                  <a:srgbClr val="000000"/>
                </a:solidFill>
              </a:rPr>
            </a:br>
            <a:r>
              <a:rPr lang="en-US" sz="2400" b="1" dirty="0" smtClean="0">
                <a:solidFill>
                  <a:srgbClr val="000000"/>
                </a:solidFill>
              </a:rPr>
              <a:t>MILJØGIFTER</a:t>
            </a:r>
            <a:r>
              <a:rPr lang="en-US" sz="2400" b="1" dirty="0">
                <a:solidFill>
                  <a:srgbClr val="000000"/>
                </a:solidFill>
              </a:rPr>
              <a:t>, AVFALL OG FORBRUK</a:t>
            </a:r>
            <a:r>
              <a:rPr lang="nb-NO" sz="2400" dirty="0">
                <a:solidFill>
                  <a:srgbClr val="000000"/>
                </a:solidFill>
              </a:rPr>
              <a:t> </a:t>
            </a:r>
            <a:endParaRPr lang="nb-NO" sz="2400" b="1" dirty="0">
              <a:solidFill>
                <a:srgbClr val="000000"/>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5109676" y="1270520"/>
            <a:ext cx="6665612" cy="2390588"/>
          </a:xfrm>
        </p:spPr>
        <p:txBody>
          <a:bodyPr>
            <a:noAutofit/>
          </a:bodyPr>
          <a:lstStyle/>
          <a:p>
            <a:pPr marL="0" indent="0">
              <a:buNone/>
            </a:pPr>
            <a:r>
              <a:rPr lang="en-US" sz="2000" b="1" i="1" dirty="0" err="1" smtClean="0">
                <a:latin typeface="+mj-lt"/>
              </a:rPr>
              <a:t>Underkapitler</a:t>
            </a:r>
            <a:r>
              <a:rPr lang="en-US" sz="2000" b="1" dirty="0" smtClean="0">
                <a:latin typeface="+mj-lt"/>
              </a:rPr>
              <a:t>:</a:t>
            </a:r>
            <a:endParaRPr lang="en-US" sz="2000" b="1" dirty="0">
              <a:latin typeface="+mj-lt"/>
            </a:endParaRPr>
          </a:p>
          <a:p>
            <a:r>
              <a:rPr lang="en-US" sz="1600" b="1" dirty="0">
                <a:latin typeface="+mj-lt"/>
              </a:rPr>
              <a:t>13. 1 </a:t>
            </a:r>
            <a:r>
              <a:rPr lang="en-US" sz="1600" b="1" dirty="0" err="1">
                <a:latin typeface="+mj-lt"/>
              </a:rPr>
              <a:t>Miljøgifter</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forurensning</a:t>
            </a:r>
            <a:r>
              <a:rPr lang="en-US" sz="1600" b="1" dirty="0">
                <a:latin typeface="+mj-lt"/>
              </a:rPr>
              <a:t> </a:t>
            </a:r>
            <a:endParaRPr lang="nb-NO" sz="1600" dirty="0">
              <a:latin typeface="+mj-lt"/>
            </a:endParaRPr>
          </a:p>
          <a:p>
            <a:r>
              <a:rPr lang="en-US" sz="1600" b="1" dirty="0">
                <a:latin typeface="+mj-lt"/>
              </a:rPr>
              <a:t>13. 2 </a:t>
            </a:r>
            <a:r>
              <a:rPr lang="en-US" sz="1600" b="1" dirty="0" err="1">
                <a:latin typeface="+mj-lt"/>
              </a:rPr>
              <a:t>Avfall</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plast</a:t>
            </a:r>
            <a:r>
              <a:rPr lang="en-US" sz="1600" b="1" dirty="0">
                <a:latin typeface="+mj-lt"/>
              </a:rPr>
              <a:t> </a:t>
            </a:r>
            <a:endParaRPr lang="nb-NO" sz="1600" dirty="0">
              <a:latin typeface="+mj-lt"/>
            </a:endParaRPr>
          </a:p>
          <a:p>
            <a:r>
              <a:rPr lang="en-US" sz="1600" b="1" dirty="0">
                <a:latin typeface="+mj-lt"/>
              </a:rPr>
              <a:t>13.3 </a:t>
            </a:r>
            <a:r>
              <a:rPr lang="en-US" sz="1600" b="1" dirty="0" err="1">
                <a:latin typeface="+mj-lt"/>
              </a:rPr>
              <a:t>Mer</a:t>
            </a:r>
            <a:r>
              <a:rPr lang="en-US" sz="1600" b="1" dirty="0">
                <a:latin typeface="+mj-lt"/>
              </a:rPr>
              <a:t> </a:t>
            </a:r>
            <a:r>
              <a:rPr lang="en-US" sz="1600" b="1" dirty="0" err="1">
                <a:latin typeface="+mj-lt"/>
              </a:rPr>
              <a:t>miljøvennlig</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redusert</a:t>
            </a:r>
            <a:r>
              <a:rPr lang="en-US" sz="1600" b="1" dirty="0">
                <a:latin typeface="+mj-lt"/>
              </a:rPr>
              <a:t> </a:t>
            </a:r>
            <a:r>
              <a:rPr lang="en-US" sz="1600" b="1" dirty="0" err="1">
                <a:latin typeface="+mj-lt"/>
              </a:rPr>
              <a:t>forbruk</a:t>
            </a:r>
            <a:r>
              <a:rPr lang="nb-NO" sz="1600" dirty="0">
                <a:latin typeface="+mj-lt"/>
              </a:rPr>
              <a:t> </a:t>
            </a:r>
            <a:endParaRPr lang="nb-NO" sz="1400" dirty="0">
              <a:solidFill>
                <a:srgbClr val="FF0000"/>
              </a:solidFill>
              <a:latin typeface="+mj-lt"/>
            </a:endParaRPr>
          </a:p>
        </p:txBody>
      </p:sp>
    </p:spTree>
    <p:extLst>
      <p:ext uri="{BB962C8B-B14F-4D97-AF65-F5344CB8AC3E}">
        <p14:creationId xmlns:p14="http://schemas.microsoft.com/office/powerpoint/2010/main" val="223661521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1703951"/>
            <a:ext cx="3498979" cy="3102415"/>
          </a:xfrm>
        </p:spPr>
        <p:txBody>
          <a:bodyPr tIns="122400" bIns="122400">
            <a:normAutofit/>
          </a:bodyPr>
          <a:lstStyle/>
          <a:p>
            <a:r>
              <a:rPr lang="en-US" sz="2000" b="1" dirty="0"/>
              <a:t>MILJØ</a:t>
            </a:r>
            <a:r>
              <a:rPr lang="nb-NO" sz="2000" dirty="0"/>
              <a:t> </a:t>
            </a:r>
            <a:r>
              <a:rPr lang="nb-NO" sz="2800" dirty="0" smtClean="0"/>
              <a:t/>
            </a:r>
            <a:br>
              <a:rPr lang="nb-NO" sz="2800" dirty="0" smtClean="0"/>
            </a:br>
            <a:r>
              <a:rPr lang="nb-NO" sz="3600" dirty="0" smtClean="0">
                <a:solidFill>
                  <a:srgbClr val="000000"/>
                </a:solidFill>
              </a:rPr>
              <a:t/>
            </a:r>
            <a:br>
              <a:rPr lang="nb-NO" sz="3600" dirty="0" smtClean="0">
                <a:solidFill>
                  <a:srgbClr val="000000"/>
                </a:solidFill>
              </a:rPr>
            </a:br>
            <a:r>
              <a:rPr lang="en-US" sz="2400" b="1" dirty="0" err="1">
                <a:solidFill>
                  <a:srgbClr val="000000"/>
                </a:solidFill>
              </a:rPr>
              <a:t>Kap</a:t>
            </a:r>
            <a:r>
              <a:rPr lang="en-US" sz="2400" b="1" dirty="0">
                <a:solidFill>
                  <a:srgbClr val="000000"/>
                </a:solidFill>
              </a:rPr>
              <a:t>. 14: </a:t>
            </a:r>
            <a:r>
              <a:rPr lang="en-US" sz="2400" b="1" dirty="0" smtClean="0">
                <a:solidFill>
                  <a:srgbClr val="000000"/>
                </a:solidFill>
              </a:rPr>
              <a:t/>
            </a:r>
            <a:br>
              <a:rPr lang="en-US" sz="2400" b="1" dirty="0" smtClean="0">
                <a:solidFill>
                  <a:srgbClr val="000000"/>
                </a:solidFill>
              </a:rPr>
            </a:br>
            <a:r>
              <a:rPr lang="en-US" sz="2400" b="1" dirty="0" smtClean="0">
                <a:solidFill>
                  <a:srgbClr val="000000"/>
                </a:solidFill>
              </a:rPr>
              <a:t>SAMFERDSEL </a:t>
            </a:r>
            <a:r>
              <a:rPr lang="en-US" sz="2400" b="1" dirty="0">
                <a:solidFill>
                  <a:srgbClr val="000000"/>
                </a:solidFill>
              </a:rPr>
              <a:t>OG KOLLEKTIVTRANSPORT</a:t>
            </a:r>
            <a:r>
              <a:rPr lang="nb-NO" sz="2400" dirty="0">
                <a:solidFill>
                  <a:srgbClr val="000000"/>
                </a:solidFill>
              </a:rPr>
              <a:t> </a:t>
            </a:r>
            <a:endParaRPr lang="nb-NO" sz="2400" b="1" dirty="0">
              <a:solidFill>
                <a:srgbClr val="000000"/>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5068484" y="1222280"/>
            <a:ext cx="6665612" cy="4706471"/>
          </a:xfrm>
        </p:spPr>
        <p:txBody>
          <a:bodyPr>
            <a:noAutofit/>
          </a:bodyPr>
          <a:lstStyle/>
          <a:p>
            <a:pPr marL="0" indent="0">
              <a:buNone/>
            </a:pPr>
            <a:r>
              <a:rPr lang="en-US" sz="2000" b="1" i="1" dirty="0" err="1" smtClean="0">
                <a:latin typeface="+mj-lt"/>
              </a:rPr>
              <a:t>Underkapitler</a:t>
            </a:r>
            <a:r>
              <a:rPr lang="en-US" sz="2000" b="1" dirty="0" smtClean="0">
                <a:latin typeface="+mj-lt"/>
              </a:rPr>
              <a:t>:</a:t>
            </a:r>
            <a:endParaRPr lang="en-US" sz="2000" b="1" dirty="0">
              <a:latin typeface="+mj-lt"/>
            </a:endParaRPr>
          </a:p>
          <a:p>
            <a:r>
              <a:rPr lang="en-US" sz="1600" b="1" dirty="0">
                <a:latin typeface="+mj-lt"/>
              </a:rPr>
              <a:t>14.1 Et </a:t>
            </a:r>
            <a:r>
              <a:rPr lang="en-US" sz="1600" b="1" dirty="0" err="1">
                <a:latin typeface="+mj-lt"/>
              </a:rPr>
              <a:t>samferdselssystem</a:t>
            </a:r>
            <a:r>
              <a:rPr lang="en-US" sz="1600" b="1" dirty="0">
                <a:latin typeface="+mj-lt"/>
              </a:rPr>
              <a:t> for </a:t>
            </a:r>
            <a:r>
              <a:rPr lang="en-US" sz="1600" b="1" dirty="0" err="1">
                <a:latin typeface="+mj-lt"/>
              </a:rPr>
              <a:t>miljø</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sikkerhet</a:t>
            </a:r>
            <a:r>
              <a:rPr lang="en-US" sz="1600" b="1" dirty="0">
                <a:latin typeface="+mj-lt"/>
              </a:rPr>
              <a:t> </a:t>
            </a:r>
            <a:endParaRPr lang="nb-NO" sz="1600" dirty="0">
              <a:latin typeface="+mj-lt"/>
            </a:endParaRPr>
          </a:p>
          <a:p>
            <a:r>
              <a:rPr lang="en-US" sz="1600" b="1" dirty="0">
                <a:latin typeface="+mj-lt"/>
              </a:rPr>
              <a:t>14.2 </a:t>
            </a:r>
            <a:r>
              <a:rPr lang="en-US" sz="1600" b="1" dirty="0" err="1">
                <a:latin typeface="+mj-lt"/>
              </a:rPr>
              <a:t>Jernbane</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sjø</a:t>
            </a:r>
            <a:r>
              <a:rPr lang="en-US" sz="1600" b="1" dirty="0">
                <a:latin typeface="+mj-lt"/>
              </a:rPr>
              <a:t> </a:t>
            </a:r>
            <a:r>
              <a:rPr lang="en-US" sz="1600" b="1" dirty="0" err="1">
                <a:latin typeface="+mj-lt"/>
              </a:rPr>
              <a:t>fremfor</a:t>
            </a:r>
            <a:r>
              <a:rPr lang="en-US" sz="1600" b="1" dirty="0">
                <a:latin typeface="+mj-lt"/>
              </a:rPr>
              <a:t> </a:t>
            </a:r>
            <a:r>
              <a:rPr lang="en-US" sz="1600" b="1" dirty="0" err="1">
                <a:latin typeface="+mj-lt"/>
              </a:rPr>
              <a:t>vei</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luft</a:t>
            </a:r>
            <a:r>
              <a:rPr lang="en-US" sz="1600" b="1" dirty="0">
                <a:latin typeface="+mj-lt"/>
              </a:rPr>
              <a:t> </a:t>
            </a:r>
            <a:endParaRPr lang="nb-NO" sz="1600" dirty="0">
              <a:latin typeface="+mj-lt"/>
            </a:endParaRPr>
          </a:p>
          <a:p>
            <a:r>
              <a:rPr lang="en-US" sz="1600" b="1" dirty="0">
                <a:latin typeface="+mj-lt"/>
              </a:rPr>
              <a:t>14.3 </a:t>
            </a:r>
            <a:r>
              <a:rPr lang="en-US" sz="1600" b="1" dirty="0" err="1">
                <a:latin typeface="+mj-lt"/>
              </a:rPr>
              <a:t>Kollektivtransport</a:t>
            </a:r>
            <a:r>
              <a:rPr lang="en-US" sz="1600" b="1" dirty="0">
                <a:latin typeface="+mj-lt"/>
              </a:rPr>
              <a:t> </a:t>
            </a:r>
            <a:endParaRPr lang="nb-NO" sz="1600" dirty="0">
              <a:latin typeface="+mj-lt"/>
            </a:endParaRPr>
          </a:p>
          <a:p>
            <a:r>
              <a:rPr lang="en-US" sz="1600" b="1" dirty="0">
                <a:latin typeface="+mj-lt"/>
              </a:rPr>
              <a:t>14.4 </a:t>
            </a:r>
            <a:r>
              <a:rPr lang="en-US" sz="1600" b="1" dirty="0" err="1">
                <a:latin typeface="+mj-lt"/>
              </a:rPr>
              <a:t>Miljøvennlig</a:t>
            </a:r>
            <a:r>
              <a:rPr lang="en-US" sz="1600" b="1" dirty="0">
                <a:latin typeface="+mj-lt"/>
              </a:rPr>
              <a:t> </a:t>
            </a:r>
            <a:r>
              <a:rPr lang="en-US" sz="1600" b="1" dirty="0" err="1">
                <a:latin typeface="+mj-lt"/>
              </a:rPr>
              <a:t>drivstoff</a:t>
            </a:r>
            <a:r>
              <a:rPr lang="en-US" sz="1600" b="1" dirty="0">
                <a:latin typeface="+mj-lt"/>
              </a:rPr>
              <a:t> </a:t>
            </a:r>
            <a:endParaRPr lang="nb-NO" sz="1600" dirty="0">
              <a:latin typeface="+mj-lt"/>
            </a:endParaRPr>
          </a:p>
          <a:p>
            <a:r>
              <a:rPr lang="en-US" sz="1600" b="1" dirty="0">
                <a:latin typeface="+mj-lt"/>
              </a:rPr>
              <a:t>14.5 </a:t>
            </a:r>
            <a:r>
              <a:rPr lang="en-US" sz="1600" b="1" dirty="0" err="1">
                <a:latin typeface="+mj-lt"/>
              </a:rPr>
              <a:t>Veinettet</a:t>
            </a:r>
            <a:r>
              <a:rPr lang="en-US" sz="1600" b="1" dirty="0">
                <a:latin typeface="+mj-lt"/>
              </a:rPr>
              <a:t> </a:t>
            </a:r>
            <a:r>
              <a:rPr lang="en-US" sz="1600" b="1" dirty="0" err="1">
                <a:latin typeface="+mj-lt"/>
              </a:rPr>
              <a:t>skal</a:t>
            </a:r>
            <a:r>
              <a:rPr lang="en-US" sz="1600" b="1" dirty="0">
                <a:latin typeface="+mj-lt"/>
              </a:rPr>
              <a:t> </a:t>
            </a:r>
            <a:r>
              <a:rPr lang="en-US" sz="1600" b="1" dirty="0" err="1">
                <a:latin typeface="+mj-lt"/>
              </a:rPr>
              <a:t>være</a:t>
            </a:r>
            <a:r>
              <a:rPr lang="en-US" sz="1600" b="1" dirty="0">
                <a:latin typeface="+mj-lt"/>
              </a:rPr>
              <a:t> et </a:t>
            </a:r>
            <a:r>
              <a:rPr lang="en-US" sz="1600" b="1" dirty="0" err="1">
                <a:latin typeface="+mj-lt"/>
              </a:rPr>
              <a:t>nasjonalt</a:t>
            </a:r>
            <a:r>
              <a:rPr lang="en-US" sz="1600" b="1" dirty="0">
                <a:latin typeface="+mj-lt"/>
              </a:rPr>
              <a:t> </a:t>
            </a:r>
            <a:r>
              <a:rPr lang="en-US" sz="1600" b="1" dirty="0" err="1">
                <a:latin typeface="+mj-lt"/>
              </a:rPr>
              <a:t>ansvar</a:t>
            </a:r>
            <a:r>
              <a:rPr lang="en-US" sz="1600" b="1" dirty="0">
                <a:latin typeface="+mj-lt"/>
              </a:rPr>
              <a:t> </a:t>
            </a:r>
            <a:endParaRPr lang="nb-NO" sz="1600" dirty="0">
              <a:latin typeface="+mj-lt"/>
            </a:endParaRPr>
          </a:p>
          <a:p>
            <a:r>
              <a:rPr lang="en-US" sz="1600" b="1" dirty="0">
                <a:latin typeface="+mj-lt"/>
              </a:rPr>
              <a:t>14.6 En </a:t>
            </a:r>
            <a:r>
              <a:rPr lang="en-US" sz="1600" b="1" dirty="0" err="1">
                <a:latin typeface="+mj-lt"/>
              </a:rPr>
              <a:t>jernbane</a:t>
            </a:r>
            <a:r>
              <a:rPr lang="en-US" sz="1600" b="1" dirty="0">
                <a:latin typeface="+mj-lt"/>
              </a:rPr>
              <a:t> </a:t>
            </a:r>
            <a:r>
              <a:rPr lang="en-US" sz="1600" b="1" dirty="0" err="1">
                <a:latin typeface="+mj-lt"/>
              </a:rPr>
              <a:t>rustet</a:t>
            </a:r>
            <a:r>
              <a:rPr lang="en-US" sz="1600" b="1" dirty="0">
                <a:latin typeface="+mj-lt"/>
              </a:rPr>
              <a:t> for </a:t>
            </a:r>
            <a:r>
              <a:rPr lang="en-US" sz="1600" b="1" dirty="0" err="1">
                <a:latin typeface="+mj-lt"/>
              </a:rPr>
              <a:t>fremtiden</a:t>
            </a:r>
            <a:r>
              <a:rPr lang="en-US" sz="1600" b="1" dirty="0">
                <a:latin typeface="+mj-lt"/>
              </a:rPr>
              <a:t> </a:t>
            </a:r>
            <a:endParaRPr lang="nb-NO" sz="1600" dirty="0">
              <a:latin typeface="+mj-lt"/>
            </a:endParaRPr>
          </a:p>
          <a:p>
            <a:r>
              <a:rPr lang="en-US" sz="1600" b="1" dirty="0">
                <a:latin typeface="+mj-lt"/>
              </a:rPr>
              <a:t>14.7 </a:t>
            </a:r>
            <a:r>
              <a:rPr lang="en-US" sz="1600" b="1" dirty="0" err="1">
                <a:latin typeface="+mj-lt"/>
              </a:rPr>
              <a:t>Universell</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forutsigbar</a:t>
            </a:r>
            <a:r>
              <a:rPr lang="en-US" sz="1600" b="1" dirty="0">
                <a:latin typeface="+mj-lt"/>
              </a:rPr>
              <a:t> transport </a:t>
            </a:r>
            <a:endParaRPr lang="nb-NO" sz="1600" dirty="0">
              <a:latin typeface="+mj-lt"/>
            </a:endParaRPr>
          </a:p>
          <a:p>
            <a:r>
              <a:rPr lang="en-US" sz="1600" b="1" dirty="0">
                <a:latin typeface="+mj-lt"/>
              </a:rPr>
              <a:t>14.8 </a:t>
            </a:r>
            <a:r>
              <a:rPr lang="en-US" sz="1600" b="1" dirty="0" err="1">
                <a:latin typeface="+mj-lt"/>
              </a:rPr>
              <a:t>Cruiseskipnæringen</a:t>
            </a:r>
            <a:r>
              <a:rPr lang="en-US" sz="1600" b="1" dirty="0">
                <a:latin typeface="+mj-lt"/>
              </a:rPr>
              <a:t> </a:t>
            </a:r>
            <a:r>
              <a:rPr lang="nb-NO" sz="1600" dirty="0">
                <a:latin typeface="+mj-lt"/>
              </a:rPr>
              <a:t> </a:t>
            </a:r>
            <a:endParaRPr lang="nb-NO" sz="1400" dirty="0">
              <a:solidFill>
                <a:srgbClr val="FF0000"/>
              </a:solidFill>
              <a:latin typeface="+mj-lt"/>
            </a:endParaRPr>
          </a:p>
        </p:txBody>
      </p:sp>
    </p:spTree>
    <p:extLst>
      <p:ext uri="{BB962C8B-B14F-4D97-AF65-F5344CB8AC3E}">
        <p14:creationId xmlns:p14="http://schemas.microsoft.com/office/powerpoint/2010/main" val="59483127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xmlns="" id="{6337C157-FA7C-44F7-8F26-8D60F1E4D99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xmlns="" id="{AD1E6BDE-4282-4B03-AB6B-4B55BB5A5E0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74" name="Freeform 5">
              <a:extLst>
                <a:ext uri="{FF2B5EF4-FFF2-40B4-BE49-F238E27FC236}">
                  <a16:creationId xmlns:a16="http://schemas.microsoft.com/office/drawing/2014/main" xmlns="" id="{485C833A-4CAA-4628-90AF-765B4D9CD7E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Freeform 6">
              <a:extLst>
                <a:ext uri="{FF2B5EF4-FFF2-40B4-BE49-F238E27FC236}">
                  <a16:creationId xmlns:a16="http://schemas.microsoft.com/office/drawing/2014/main" xmlns="" id="{AB238B6B-BE4A-43D5-9BF4-F25E4B1102F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7">
              <a:extLst>
                <a:ext uri="{FF2B5EF4-FFF2-40B4-BE49-F238E27FC236}">
                  <a16:creationId xmlns:a16="http://schemas.microsoft.com/office/drawing/2014/main" xmlns="" id="{822A3114-5712-45A9-8D29-C017CBA9C43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Freeform 8">
              <a:extLst>
                <a:ext uri="{FF2B5EF4-FFF2-40B4-BE49-F238E27FC236}">
                  <a16:creationId xmlns:a16="http://schemas.microsoft.com/office/drawing/2014/main" xmlns="" id="{B92AC81A-C7E1-484B-8CE8-35C3B082F2C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9">
              <a:extLst>
                <a:ext uri="{FF2B5EF4-FFF2-40B4-BE49-F238E27FC236}">
                  <a16:creationId xmlns:a16="http://schemas.microsoft.com/office/drawing/2014/main" xmlns="" id="{1F04CC80-0868-47FF-81E3-284C107F9E5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Freeform 10">
              <a:extLst>
                <a:ext uri="{FF2B5EF4-FFF2-40B4-BE49-F238E27FC236}">
                  <a16:creationId xmlns:a16="http://schemas.microsoft.com/office/drawing/2014/main" xmlns="" id="{7557CA5F-0383-45CC-ABD6-3F13DF5C116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1">
              <a:extLst>
                <a:ext uri="{FF2B5EF4-FFF2-40B4-BE49-F238E27FC236}">
                  <a16:creationId xmlns:a16="http://schemas.microsoft.com/office/drawing/2014/main" xmlns="" id="{90AA14ED-4772-4347-AB17-45AE5F24505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12">
              <a:extLst>
                <a:ext uri="{FF2B5EF4-FFF2-40B4-BE49-F238E27FC236}">
                  <a16:creationId xmlns:a16="http://schemas.microsoft.com/office/drawing/2014/main" xmlns="" id="{E3A0F7B3-4CF0-4247-84C0-6588F359D92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3">
              <a:extLst>
                <a:ext uri="{FF2B5EF4-FFF2-40B4-BE49-F238E27FC236}">
                  <a16:creationId xmlns:a16="http://schemas.microsoft.com/office/drawing/2014/main" xmlns="" id="{1084963C-5EA9-4967-9241-33487A7F948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14">
              <a:extLst>
                <a:ext uri="{FF2B5EF4-FFF2-40B4-BE49-F238E27FC236}">
                  <a16:creationId xmlns:a16="http://schemas.microsoft.com/office/drawing/2014/main" xmlns="" id="{4A92CEED-BBF5-4D27-BAEF-3CB7750A19D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15">
              <a:extLst>
                <a:ext uri="{FF2B5EF4-FFF2-40B4-BE49-F238E27FC236}">
                  <a16:creationId xmlns:a16="http://schemas.microsoft.com/office/drawing/2014/main" xmlns="" id="{FE7A7AD6-5681-4FC3-8C0D-39608A2D159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16">
              <a:extLst>
                <a:ext uri="{FF2B5EF4-FFF2-40B4-BE49-F238E27FC236}">
                  <a16:creationId xmlns:a16="http://schemas.microsoft.com/office/drawing/2014/main" xmlns="" id="{5A1DD085-9573-46D7-96D8-FB79FAF0C36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17">
              <a:extLst>
                <a:ext uri="{FF2B5EF4-FFF2-40B4-BE49-F238E27FC236}">
                  <a16:creationId xmlns:a16="http://schemas.microsoft.com/office/drawing/2014/main" xmlns="" id="{4A9B4107-3EEB-48E9-968B-A0A731458BD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18">
              <a:extLst>
                <a:ext uri="{FF2B5EF4-FFF2-40B4-BE49-F238E27FC236}">
                  <a16:creationId xmlns:a16="http://schemas.microsoft.com/office/drawing/2014/main" xmlns="" id="{8109B0A4-ED54-4DED-96E6-820DD632485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Freeform 19">
              <a:extLst>
                <a:ext uri="{FF2B5EF4-FFF2-40B4-BE49-F238E27FC236}">
                  <a16:creationId xmlns:a16="http://schemas.microsoft.com/office/drawing/2014/main" xmlns="" id="{A8C6847A-91A4-4A9B-B064-11CF6443AA8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20">
              <a:extLst>
                <a:ext uri="{FF2B5EF4-FFF2-40B4-BE49-F238E27FC236}">
                  <a16:creationId xmlns:a16="http://schemas.microsoft.com/office/drawing/2014/main" xmlns="" id="{C85C9753-33A0-4817-9B8C-3E8A6CC4B38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Freeform 21">
              <a:extLst>
                <a:ext uri="{FF2B5EF4-FFF2-40B4-BE49-F238E27FC236}">
                  <a16:creationId xmlns:a16="http://schemas.microsoft.com/office/drawing/2014/main" xmlns="" id="{9315F3C9-3634-4926-8C56-00168B1A712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22">
              <a:extLst>
                <a:ext uri="{FF2B5EF4-FFF2-40B4-BE49-F238E27FC236}">
                  <a16:creationId xmlns:a16="http://schemas.microsoft.com/office/drawing/2014/main" xmlns="" id="{F28382E8-33D6-429A-B585-9579AA2EFAA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Freeform 23">
              <a:extLst>
                <a:ext uri="{FF2B5EF4-FFF2-40B4-BE49-F238E27FC236}">
                  <a16:creationId xmlns:a16="http://schemas.microsoft.com/office/drawing/2014/main" xmlns="" id="{21499034-1E36-46FE-AB69-42EBD104BA9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Freeform 24">
              <a:extLst>
                <a:ext uri="{FF2B5EF4-FFF2-40B4-BE49-F238E27FC236}">
                  <a16:creationId xmlns:a16="http://schemas.microsoft.com/office/drawing/2014/main" xmlns="" id="{78480B4D-FB9B-4DC7-BF42-94946CF130A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Freeform 25">
              <a:extLst>
                <a:ext uri="{FF2B5EF4-FFF2-40B4-BE49-F238E27FC236}">
                  <a16:creationId xmlns:a16="http://schemas.microsoft.com/office/drawing/2014/main" xmlns="" id="{83412C15-B417-4C20-A798-77F6B5BFD76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96" name="Group 95">
            <a:extLst>
              <a:ext uri="{FF2B5EF4-FFF2-40B4-BE49-F238E27FC236}">
                <a16:creationId xmlns:a16="http://schemas.microsoft.com/office/drawing/2014/main" xmlns="" id="{EC03EF63-B185-48A4-9905-A9BBA70F509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800144" y="1699589"/>
            <a:ext cx="3674476" cy="3470421"/>
            <a:chOff x="697883" y="1816768"/>
            <a:chExt cx="3674476" cy="3470421"/>
          </a:xfrm>
        </p:grpSpPr>
        <p:sp>
          <p:nvSpPr>
            <p:cNvPr id="97" name="Rectangle 96">
              <a:extLst>
                <a:ext uri="{FF2B5EF4-FFF2-40B4-BE49-F238E27FC236}">
                  <a16:creationId xmlns:a16="http://schemas.microsoft.com/office/drawing/2014/main" xmlns="" id="{400FC753-51FF-49B1-AE2F-C9BAAFD0B3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Isosceles Triangle 22">
              <a:extLst>
                <a:ext uri="{FF2B5EF4-FFF2-40B4-BE49-F238E27FC236}">
                  <a16:creationId xmlns:a16="http://schemas.microsoft.com/office/drawing/2014/main" xmlns="" id="{17B242DE-F1CC-479B-97B0-05C00AD526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xmlns="" id="{85338455-991A-4916-AD34-2C870B6DE8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358391"/>
            <a:ext cx="3498979" cy="2453676"/>
          </a:xfrm>
        </p:spPr>
        <p:txBody>
          <a:bodyPr>
            <a:normAutofit/>
          </a:bodyPr>
          <a:lstStyle/>
          <a:p>
            <a:r>
              <a:rPr lang="nb-NO" dirty="0"/>
              <a:t>Hvor skal vi begynne?</a:t>
            </a:r>
          </a:p>
        </p:txBody>
      </p:sp>
      <p:sp useBgFill="1">
        <p:nvSpPr>
          <p:cNvPr id="101" name="Rectangle 100">
            <a:extLst>
              <a:ext uri="{FF2B5EF4-FFF2-40B4-BE49-F238E27FC236}">
                <a16:creationId xmlns:a16="http://schemas.microsoft.com/office/drawing/2014/main" xmlns="" id="{800324C0-3F86-4ACD-945B-4AD842C9CD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15264" y="803186"/>
            <a:ext cx="6269015" cy="2978319"/>
          </a:xfrm>
          <a:prstGeom prst="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Benefits Of Using Discussion Forums in a Knowledge Management ...">
            <a:extLst>
              <a:ext uri="{FF2B5EF4-FFF2-40B4-BE49-F238E27FC236}">
                <a16:creationId xmlns:a16="http://schemas.microsoft.com/office/drawing/2014/main" xmlns="" id="{2B02ADA2-FE6B-40F2-85D4-128F8213CEA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169048" y="964051"/>
            <a:ext cx="5163950" cy="3289492"/>
          </a:xfrm>
          <a:prstGeom prst="rect">
            <a:avLst/>
          </a:prstGeom>
          <a:noFill/>
          <a:ln w="9525">
            <a:noFill/>
          </a:ln>
          <a:extLst>
            <a:ext uri="{909E8E84-426E-40dd-AFC4-6F175D3DCCD1}">
              <a14:hiddenFill xmlns:a14="http://schemas.microsoft.com/office/drawing/2010/main">
                <a:solidFill>
                  <a:srgbClr val="FFFFFF"/>
                </a:solidFill>
              </a14:hiddenFill>
            </a:ext>
          </a:extLst>
        </p:spPr>
      </p:pic>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5118447" y="4267830"/>
            <a:ext cx="6281873" cy="2180190"/>
          </a:xfrm>
        </p:spPr>
        <p:txBody>
          <a:bodyPr>
            <a:normAutofit/>
          </a:bodyPr>
          <a:lstStyle/>
          <a:p>
            <a:r>
              <a:rPr lang="nb-NO" sz="2000" dirty="0"/>
              <a:t>Dagens program har 23 </a:t>
            </a:r>
            <a:r>
              <a:rPr lang="nb-NO" sz="2000" dirty="0" smtClean="0"/>
              <a:t>kapitler - </a:t>
            </a:r>
            <a:br>
              <a:rPr lang="nb-NO" sz="2000" dirty="0" smtClean="0"/>
            </a:br>
            <a:r>
              <a:rPr lang="nb-NO" sz="2000" dirty="0" smtClean="0"/>
              <a:t>det nye forslaget inneholder 39 kapitler</a:t>
            </a:r>
            <a:endParaRPr lang="nb-NO" sz="2000" dirty="0"/>
          </a:p>
          <a:p>
            <a:r>
              <a:rPr lang="nb-NO" sz="2000" dirty="0"/>
              <a:t>Programmet er </a:t>
            </a:r>
            <a:r>
              <a:rPr lang="nb-NO" sz="2000" dirty="0" smtClean="0"/>
              <a:t>på ca. 90 </a:t>
            </a:r>
            <a:r>
              <a:rPr lang="nb-NO" sz="2000" dirty="0"/>
              <a:t>sider</a:t>
            </a:r>
          </a:p>
          <a:p>
            <a:r>
              <a:rPr lang="nb-NO" sz="2000" dirty="0"/>
              <a:t>Det er IKKE en god idé </a:t>
            </a:r>
            <a:r>
              <a:rPr lang="nb-NO" sz="2000" dirty="0" smtClean="0"/>
              <a:t>at </a:t>
            </a:r>
            <a:r>
              <a:rPr lang="nb-NO" sz="2000" dirty="0"/>
              <a:t>alle i laget skal jobbe med alt i programmet</a:t>
            </a:r>
          </a:p>
        </p:txBody>
      </p:sp>
    </p:spTree>
    <p:extLst>
      <p:ext uri="{BB962C8B-B14F-4D97-AF65-F5344CB8AC3E}">
        <p14:creationId xmlns:p14="http://schemas.microsoft.com/office/powerpoint/2010/main" val="103563083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1703951"/>
            <a:ext cx="3498979" cy="3102415"/>
          </a:xfrm>
        </p:spPr>
        <p:txBody>
          <a:bodyPr tIns="122400" bIns="122400">
            <a:normAutofit/>
          </a:bodyPr>
          <a:lstStyle/>
          <a:p>
            <a:r>
              <a:rPr lang="en-US" sz="2000" b="1" dirty="0"/>
              <a:t>MILJØ</a:t>
            </a:r>
            <a:r>
              <a:rPr lang="nb-NO" sz="2000" dirty="0"/>
              <a:t> </a:t>
            </a:r>
            <a:r>
              <a:rPr lang="nb-NO" sz="2800" dirty="0" smtClean="0"/>
              <a:t/>
            </a:r>
            <a:br>
              <a:rPr lang="nb-NO" sz="2800" dirty="0" smtClean="0"/>
            </a:br>
            <a:r>
              <a:rPr lang="nb-NO" sz="2800" dirty="0" smtClean="0">
                <a:solidFill>
                  <a:srgbClr val="000000"/>
                </a:solidFill>
              </a:rPr>
              <a:t/>
            </a:r>
            <a:br>
              <a:rPr lang="nb-NO" sz="2800" dirty="0" smtClean="0">
                <a:solidFill>
                  <a:srgbClr val="000000"/>
                </a:solidFill>
              </a:rPr>
            </a:br>
            <a:r>
              <a:rPr lang="en-US" sz="2400" b="1" dirty="0" err="1" smtClean="0">
                <a:solidFill>
                  <a:srgbClr val="000000"/>
                </a:solidFill>
              </a:rPr>
              <a:t>Kap</a:t>
            </a:r>
            <a:r>
              <a:rPr lang="en-US" sz="2400" b="1" dirty="0">
                <a:solidFill>
                  <a:srgbClr val="000000"/>
                </a:solidFill>
              </a:rPr>
              <a:t>. 15: </a:t>
            </a:r>
            <a:r>
              <a:rPr lang="en-US" sz="2400" b="1" dirty="0" smtClean="0">
                <a:solidFill>
                  <a:srgbClr val="000000"/>
                </a:solidFill>
              </a:rPr>
              <a:t/>
            </a:r>
            <a:br>
              <a:rPr lang="en-US" sz="2400" b="1" dirty="0" smtClean="0">
                <a:solidFill>
                  <a:srgbClr val="000000"/>
                </a:solidFill>
              </a:rPr>
            </a:br>
            <a:r>
              <a:rPr lang="en-US" sz="2400" b="1" dirty="0" smtClean="0">
                <a:solidFill>
                  <a:srgbClr val="000000"/>
                </a:solidFill>
              </a:rPr>
              <a:t>DYREVERN</a:t>
            </a:r>
            <a:r>
              <a:rPr lang="nb-NO" sz="2400" dirty="0" smtClean="0">
                <a:solidFill>
                  <a:srgbClr val="000000"/>
                </a:solidFill>
              </a:rPr>
              <a:t> </a:t>
            </a:r>
            <a:endParaRPr lang="nb-NO" sz="2400" b="1" dirty="0">
              <a:solidFill>
                <a:srgbClr val="000000"/>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5096550" y="1"/>
            <a:ext cx="6665612" cy="6858000"/>
          </a:xfrm>
        </p:spPr>
        <p:txBody>
          <a:bodyPr>
            <a:noAutofit/>
          </a:bodyPr>
          <a:lstStyle/>
          <a:p>
            <a:pPr marL="0" indent="0">
              <a:buNone/>
            </a:pPr>
            <a:r>
              <a:rPr lang="nb-NO" sz="1600" i="1" dirty="0" smtClean="0">
                <a:latin typeface="+mj-lt"/>
              </a:rPr>
              <a:t>[Ingen underkapitler] </a:t>
            </a:r>
          </a:p>
          <a:p>
            <a:pPr marL="0" indent="0">
              <a:buNone/>
            </a:pPr>
            <a:r>
              <a:rPr lang="nb-NO" sz="1600" b="1" dirty="0" smtClean="0">
                <a:latin typeface="+mj-lt"/>
              </a:rPr>
              <a:t>Rødt </a:t>
            </a:r>
            <a:r>
              <a:rPr lang="nb-NO" sz="1600" b="1" dirty="0">
                <a:latin typeface="+mj-lt"/>
              </a:rPr>
              <a:t>vil: </a:t>
            </a:r>
            <a:endParaRPr lang="nb-NO" sz="1600" dirty="0">
              <a:latin typeface="+mj-lt"/>
            </a:endParaRPr>
          </a:p>
          <a:p>
            <a:pPr marL="342900" indent="-342900">
              <a:spcBef>
                <a:spcPts val="400"/>
              </a:spcBef>
              <a:buFont typeface="+mj-lt"/>
              <a:buAutoNum type="alphaLcParenR"/>
            </a:pPr>
            <a:r>
              <a:rPr lang="nb-NO" sz="1400" dirty="0" smtClean="0">
                <a:latin typeface="+mj-lt"/>
              </a:rPr>
              <a:t>Ansvaret </a:t>
            </a:r>
            <a:r>
              <a:rPr lang="nb-NO" sz="1400" dirty="0">
                <a:latin typeface="+mj-lt"/>
              </a:rPr>
              <a:t>for dyrevelferdsloven skal ligge under klima- og miljødepartementet </a:t>
            </a:r>
          </a:p>
          <a:p>
            <a:pPr marL="342900" indent="-342900">
              <a:spcBef>
                <a:spcPts val="400"/>
              </a:spcBef>
              <a:buFont typeface="+mj-lt"/>
              <a:buAutoNum type="alphaLcParenR"/>
            </a:pPr>
            <a:r>
              <a:rPr lang="nb-NO" sz="1400" dirty="0" smtClean="0">
                <a:latin typeface="+mj-lt"/>
              </a:rPr>
              <a:t>Forbud </a:t>
            </a:r>
            <a:r>
              <a:rPr lang="nb-NO" sz="1400" dirty="0">
                <a:latin typeface="+mj-lt"/>
              </a:rPr>
              <a:t>mot ville dyr i sirkus </a:t>
            </a:r>
            <a:r>
              <a:rPr lang="en-US" sz="1400" b="1" i="1" dirty="0">
                <a:solidFill>
                  <a:srgbClr val="FF0000"/>
                </a:solidFill>
                <a:latin typeface="+mj-lt"/>
              </a:rPr>
              <a:t>DISSENS</a:t>
            </a:r>
            <a:r>
              <a:rPr lang="nb-NO" sz="1400" b="1" i="1" dirty="0">
                <a:solidFill>
                  <a:srgbClr val="FF0000"/>
                </a:solidFill>
                <a:latin typeface="+mj-lt"/>
              </a:rPr>
              <a:t> </a:t>
            </a:r>
          </a:p>
          <a:p>
            <a:pPr marL="342900" indent="-342900">
              <a:spcBef>
                <a:spcPts val="400"/>
              </a:spcBef>
              <a:buFont typeface="+mj-lt"/>
              <a:buAutoNum type="alphaLcParenR"/>
            </a:pPr>
            <a:r>
              <a:rPr lang="nb-NO" sz="1400" dirty="0" smtClean="0">
                <a:latin typeface="+mj-lt"/>
              </a:rPr>
              <a:t>Dyrepoliti </a:t>
            </a:r>
            <a:r>
              <a:rPr lang="nb-NO" sz="1400" dirty="0">
                <a:latin typeface="+mj-lt"/>
              </a:rPr>
              <a:t>i alle politidistrikt og øke bevilgning til disse, samt heve strafferammen for dyremishandling til 5 år. </a:t>
            </a:r>
          </a:p>
          <a:p>
            <a:pPr marL="342900" indent="-342900">
              <a:spcBef>
                <a:spcPts val="400"/>
              </a:spcBef>
              <a:buFont typeface="+mj-lt"/>
              <a:buAutoNum type="alphaLcParenR"/>
            </a:pPr>
            <a:r>
              <a:rPr lang="nb-NO" sz="1400" dirty="0" smtClean="0">
                <a:latin typeface="+mj-lt"/>
              </a:rPr>
              <a:t>Innføre </a:t>
            </a:r>
            <a:r>
              <a:rPr lang="nb-NO" sz="1400" dirty="0">
                <a:latin typeface="+mj-lt"/>
              </a:rPr>
              <a:t>obligatorisk ID-merking av familiedyr. </a:t>
            </a:r>
          </a:p>
          <a:p>
            <a:pPr marL="342900" indent="-342900">
              <a:spcBef>
                <a:spcPts val="400"/>
              </a:spcBef>
              <a:buFont typeface="+mj-lt"/>
              <a:buAutoNum type="alphaLcParenR"/>
            </a:pPr>
            <a:r>
              <a:rPr lang="nb-NO" sz="1400" dirty="0" smtClean="0">
                <a:latin typeface="+mj-lt"/>
              </a:rPr>
              <a:t>Et </a:t>
            </a:r>
            <a:r>
              <a:rPr lang="nb-NO" sz="1400" dirty="0">
                <a:latin typeface="+mj-lt"/>
              </a:rPr>
              <a:t>forbud mot all handel med ville dyr. </a:t>
            </a:r>
          </a:p>
          <a:p>
            <a:pPr marL="342900" indent="-342900">
              <a:spcBef>
                <a:spcPts val="400"/>
              </a:spcBef>
              <a:buFont typeface="+mj-lt"/>
              <a:buAutoNum type="alphaLcParenR"/>
            </a:pPr>
            <a:r>
              <a:rPr lang="nb-NO" sz="1400" dirty="0" smtClean="0">
                <a:latin typeface="+mj-lt"/>
              </a:rPr>
              <a:t>Avl </a:t>
            </a:r>
            <a:r>
              <a:rPr lang="nb-NO" sz="1400" dirty="0">
                <a:latin typeface="+mj-lt"/>
              </a:rPr>
              <a:t>og tilsyn med avl av familiedyr skal moderniseres og foregå ved bruk av databaser, og sikrer at dyr det avles på er med god funksjon og helse. </a:t>
            </a:r>
          </a:p>
          <a:p>
            <a:pPr marL="342900" indent="-342900">
              <a:spcBef>
                <a:spcPts val="400"/>
              </a:spcBef>
              <a:buFont typeface="+mj-lt"/>
              <a:buAutoNum type="alphaLcParenR"/>
            </a:pPr>
            <a:r>
              <a:rPr lang="nb-NO" sz="1400" dirty="0" smtClean="0">
                <a:latin typeface="+mj-lt"/>
              </a:rPr>
              <a:t>Retningslinjer </a:t>
            </a:r>
            <a:r>
              <a:rPr lang="nb-NO" sz="1400" dirty="0">
                <a:latin typeface="+mj-lt"/>
              </a:rPr>
              <a:t>for hvem som har ansvar for hjemløse familiedyr, slik at disses rettsvern ivaretas i henhold til dyrevelferdsloven. </a:t>
            </a:r>
          </a:p>
          <a:p>
            <a:pPr marL="342900" indent="-342900">
              <a:spcBef>
                <a:spcPts val="400"/>
              </a:spcBef>
              <a:buFont typeface="+mj-lt"/>
              <a:buAutoNum type="alphaLcParenR"/>
            </a:pPr>
            <a:r>
              <a:rPr lang="nb-NO" sz="1400" dirty="0" smtClean="0">
                <a:latin typeface="+mj-lt"/>
              </a:rPr>
              <a:t>Begrense </a:t>
            </a:r>
            <a:r>
              <a:rPr lang="nb-NO" sz="1400" dirty="0">
                <a:latin typeface="+mj-lt"/>
              </a:rPr>
              <a:t>og fase ut bruk av forsøksdyr gjennom bl.a. å øremerke finansiering til </a:t>
            </a:r>
            <a:r>
              <a:rPr lang="nb-NO" sz="1400" dirty="0" err="1">
                <a:latin typeface="+mj-lt"/>
              </a:rPr>
              <a:t>dyrefri</a:t>
            </a:r>
            <a:r>
              <a:rPr lang="nb-NO" sz="1400" dirty="0">
                <a:latin typeface="+mj-lt"/>
              </a:rPr>
              <a:t> forskning og produkttesting. Så lenge det ikke finnes fullgode alternativer til dyreforsøk skal det strengere rapportering på plass for slike forsøk. </a:t>
            </a:r>
          </a:p>
          <a:p>
            <a:pPr marL="342900" indent="-342900">
              <a:spcBef>
                <a:spcPts val="400"/>
              </a:spcBef>
              <a:buFont typeface="+mj-lt"/>
              <a:buAutoNum type="alphaLcParenR"/>
            </a:pPr>
            <a:r>
              <a:rPr lang="nb-NO" sz="1400" dirty="0" smtClean="0">
                <a:latin typeface="+mj-lt"/>
              </a:rPr>
              <a:t>Forby </a:t>
            </a:r>
            <a:r>
              <a:rPr lang="nb-NO" sz="1400" dirty="0">
                <a:latin typeface="+mj-lt"/>
              </a:rPr>
              <a:t>hold av eksotiske dyr som familiedyr. </a:t>
            </a:r>
          </a:p>
          <a:p>
            <a:pPr marL="342900" indent="-342900">
              <a:spcBef>
                <a:spcPts val="400"/>
              </a:spcBef>
              <a:buFont typeface="+mj-lt"/>
              <a:buAutoNum type="alphaLcParenR"/>
            </a:pPr>
            <a:r>
              <a:rPr lang="nb-NO" sz="1400" dirty="0" smtClean="0">
                <a:latin typeface="+mj-lt"/>
              </a:rPr>
              <a:t>Opprettholde </a:t>
            </a:r>
            <a:r>
              <a:rPr lang="nb-NO" sz="1400" dirty="0">
                <a:latin typeface="+mj-lt"/>
              </a:rPr>
              <a:t>forbud mot pelsdyroppdrett, og sikre kompensasjon og omstillingsmidler i en overgangsfase, samt innføre importforbud for pelsprodukter. </a:t>
            </a:r>
          </a:p>
          <a:p>
            <a:pPr marL="342900" indent="-342900">
              <a:spcBef>
                <a:spcPts val="400"/>
              </a:spcBef>
              <a:buFont typeface="+mj-lt"/>
              <a:buAutoNum type="alphaLcParenR"/>
            </a:pPr>
            <a:r>
              <a:rPr lang="nb-NO" sz="1400" dirty="0" smtClean="0">
                <a:latin typeface="+mj-lt"/>
              </a:rPr>
              <a:t>Forby </a:t>
            </a:r>
            <a:r>
              <a:rPr lang="nb-NO" sz="1400" dirty="0">
                <a:latin typeface="+mj-lt"/>
              </a:rPr>
              <a:t>import og salg av dyreprodukter som er produsert ved metoder som er forbudt i Norge. </a:t>
            </a:r>
          </a:p>
          <a:p>
            <a:pPr marL="342900" indent="-342900">
              <a:spcBef>
                <a:spcPts val="400"/>
              </a:spcBef>
              <a:buFont typeface="+mj-lt"/>
              <a:buAutoNum type="alphaLcParenR"/>
            </a:pPr>
            <a:r>
              <a:rPr lang="nb-NO" sz="1400" dirty="0" smtClean="0">
                <a:latin typeface="+mj-lt"/>
              </a:rPr>
              <a:t>Yngletidsfredning </a:t>
            </a:r>
            <a:r>
              <a:rPr lang="nb-NO" sz="1400" dirty="0">
                <a:latin typeface="+mj-lt"/>
              </a:rPr>
              <a:t>må være absolutt, og hverken </a:t>
            </a:r>
            <a:r>
              <a:rPr lang="nb-NO" sz="1400" dirty="0" err="1">
                <a:latin typeface="+mj-lt"/>
              </a:rPr>
              <a:t>hijakt</a:t>
            </a:r>
            <a:r>
              <a:rPr lang="nb-NO" sz="1400" dirty="0">
                <a:latin typeface="+mj-lt"/>
              </a:rPr>
              <a:t> eller </a:t>
            </a:r>
            <a:r>
              <a:rPr lang="nb-NO" sz="1400" dirty="0" err="1">
                <a:latin typeface="+mj-lt"/>
              </a:rPr>
              <a:t>buejakt</a:t>
            </a:r>
            <a:r>
              <a:rPr lang="nb-NO" sz="1400" dirty="0">
                <a:latin typeface="+mj-lt"/>
              </a:rPr>
              <a:t> skal tillates</a:t>
            </a:r>
            <a:r>
              <a:rPr lang="nb-NO" sz="1600" dirty="0"/>
              <a:t>. </a:t>
            </a:r>
            <a:endParaRPr lang="nb-NO" sz="1200" dirty="0" smtClean="0"/>
          </a:p>
          <a:p>
            <a:pPr marL="0" indent="0">
              <a:spcBef>
                <a:spcPts val="400"/>
              </a:spcBef>
              <a:buNone/>
            </a:pPr>
            <a:r>
              <a:rPr lang="en-US" sz="1200" b="1" dirty="0" smtClean="0">
                <a:solidFill>
                  <a:srgbClr val="FF0000"/>
                </a:solidFill>
                <a:latin typeface="+mj-lt"/>
              </a:rPr>
              <a:t>DISSENS</a:t>
            </a:r>
            <a:r>
              <a:rPr lang="en-US" sz="1200" dirty="0">
                <a:solidFill>
                  <a:srgbClr val="FF0000"/>
                </a:solidFill>
                <a:latin typeface="+mj-lt"/>
              </a:rPr>
              <a:t>: </a:t>
            </a:r>
            <a:r>
              <a:rPr lang="en-US" sz="1200" dirty="0" err="1">
                <a:solidFill>
                  <a:srgbClr val="FF0000"/>
                </a:solidFill>
                <a:latin typeface="+mj-lt"/>
              </a:rPr>
              <a:t>nytt</a:t>
            </a:r>
            <a:r>
              <a:rPr lang="en-US" sz="1200" dirty="0">
                <a:solidFill>
                  <a:srgbClr val="FF0000"/>
                </a:solidFill>
                <a:latin typeface="+mj-lt"/>
              </a:rPr>
              <a:t> </a:t>
            </a:r>
            <a:r>
              <a:rPr lang="en-US" sz="1200" dirty="0" err="1">
                <a:solidFill>
                  <a:srgbClr val="FF0000"/>
                </a:solidFill>
                <a:latin typeface="+mj-lt"/>
              </a:rPr>
              <a:t>punkt</a:t>
            </a:r>
            <a:r>
              <a:rPr lang="en-US" sz="1200" dirty="0">
                <a:solidFill>
                  <a:srgbClr val="FF0000"/>
                </a:solidFill>
                <a:latin typeface="+mj-lt"/>
              </a:rPr>
              <a:t>: </a:t>
            </a:r>
            <a:r>
              <a:rPr lang="en-US" sz="1200" i="1" dirty="0" err="1">
                <a:solidFill>
                  <a:srgbClr val="FF0000"/>
                </a:solidFill>
                <a:latin typeface="+mj-lt"/>
              </a:rPr>
              <a:t>Primært</a:t>
            </a:r>
            <a:r>
              <a:rPr lang="en-US" sz="1200" i="1" dirty="0">
                <a:solidFill>
                  <a:srgbClr val="FF0000"/>
                </a:solidFill>
                <a:latin typeface="+mj-lt"/>
              </a:rPr>
              <a:t> </a:t>
            </a:r>
            <a:r>
              <a:rPr lang="en-US" sz="1200" i="1" dirty="0" err="1">
                <a:solidFill>
                  <a:srgbClr val="FF0000"/>
                </a:solidFill>
                <a:latin typeface="+mj-lt"/>
              </a:rPr>
              <a:t>forby</a:t>
            </a:r>
            <a:r>
              <a:rPr lang="en-US" sz="1200" i="1" dirty="0">
                <a:solidFill>
                  <a:srgbClr val="FF0000"/>
                </a:solidFill>
                <a:latin typeface="+mj-lt"/>
              </a:rPr>
              <a:t> </a:t>
            </a:r>
            <a:r>
              <a:rPr lang="en-US" sz="1200" i="1" dirty="0" err="1">
                <a:solidFill>
                  <a:srgbClr val="FF0000"/>
                </a:solidFill>
                <a:latin typeface="+mj-lt"/>
              </a:rPr>
              <a:t>selfangst</a:t>
            </a:r>
            <a:r>
              <a:rPr lang="en-US" sz="1200" i="1" dirty="0">
                <a:solidFill>
                  <a:srgbClr val="FF0000"/>
                </a:solidFill>
                <a:latin typeface="+mj-lt"/>
              </a:rPr>
              <a:t>, </a:t>
            </a:r>
            <a:r>
              <a:rPr lang="en-US" sz="1200" i="1" dirty="0" err="1">
                <a:solidFill>
                  <a:srgbClr val="FF0000"/>
                </a:solidFill>
                <a:latin typeface="+mj-lt"/>
              </a:rPr>
              <a:t>sekundært</a:t>
            </a:r>
            <a:r>
              <a:rPr lang="en-US" sz="1200" i="1" dirty="0">
                <a:solidFill>
                  <a:srgbClr val="FF0000"/>
                </a:solidFill>
                <a:latin typeface="+mj-lt"/>
              </a:rPr>
              <a:t> </a:t>
            </a:r>
            <a:r>
              <a:rPr lang="en-US" sz="1200" i="1" dirty="0" err="1">
                <a:solidFill>
                  <a:srgbClr val="FF0000"/>
                </a:solidFill>
                <a:latin typeface="+mj-lt"/>
              </a:rPr>
              <a:t>kutte</a:t>
            </a:r>
            <a:r>
              <a:rPr lang="en-US" sz="1200" i="1" dirty="0">
                <a:solidFill>
                  <a:srgbClr val="FF0000"/>
                </a:solidFill>
                <a:latin typeface="+mj-lt"/>
              </a:rPr>
              <a:t> </a:t>
            </a:r>
            <a:r>
              <a:rPr lang="en-US" sz="1200" i="1" dirty="0" err="1">
                <a:solidFill>
                  <a:srgbClr val="FF0000"/>
                </a:solidFill>
                <a:latin typeface="+mj-lt"/>
              </a:rPr>
              <a:t>statlige</a:t>
            </a:r>
            <a:r>
              <a:rPr lang="en-US" sz="1200" i="1" dirty="0">
                <a:solidFill>
                  <a:srgbClr val="FF0000"/>
                </a:solidFill>
                <a:latin typeface="+mj-lt"/>
              </a:rPr>
              <a:t> </a:t>
            </a:r>
            <a:r>
              <a:rPr lang="en-US" sz="1200" i="1" dirty="0" err="1">
                <a:solidFill>
                  <a:srgbClr val="FF0000"/>
                </a:solidFill>
                <a:latin typeface="+mj-lt"/>
              </a:rPr>
              <a:t>subsidier</a:t>
            </a:r>
            <a:r>
              <a:rPr lang="en-US" sz="1200" dirty="0">
                <a:solidFill>
                  <a:srgbClr val="FF0000"/>
                </a:solidFill>
                <a:latin typeface="+mj-lt"/>
              </a:rPr>
              <a:t>. </a:t>
            </a:r>
            <a:endParaRPr lang="nb-NO" sz="1200" dirty="0">
              <a:solidFill>
                <a:srgbClr val="FF0000"/>
              </a:solidFill>
              <a:latin typeface="+mj-lt"/>
            </a:endParaRPr>
          </a:p>
        </p:txBody>
      </p:sp>
    </p:spTree>
    <p:extLst>
      <p:ext uri="{BB962C8B-B14F-4D97-AF65-F5344CB8AC3E}">
        <p14:creationId xmlns:p14="http://schemas.microsoft.com/office/powerpoint/2010/main" val="422255038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412751" y="2173111"/>
            <a:ext cx="4413250" cy="2723445"/>
          </a:xfrm>
        </p:spPr>
        <p:txBody>
          <a:bodyPr tIns="122400" bIns="122400">
            <a:normAutofit/>
          </a:bodyPr>
          <a:lstStyle/>
          <a:p>
            <a:r>
              <a:rPr lang="en-US" sz="3200" b="1" dirty="0"/>
              <a:t>INDUSTRI OG </a:t>
            </a:r>
            <a:r>
              <a:rPr lang="nb-NO" sz="3200" dirty="0"/>
              <a:t/>
            </a:r>
            <a:br>
              <a:rPr lang="nb-NO" sz="3200" dirty="0"/>
            </a:br>
            <a:r>
              <a:rPr lang="en-US" sz="3200" b="1" dirty="0" smtClean="0"/>
              <a:t>RESSURSFORVALTNING</a:t>
            </a:r>
            <a:r>
              <a:rPr lang="nb-NO" sz="3200" dirty="0" smtClean="0"/>
              <a:t> </a:t>
            </a:r>
            <a:r>
              <a:rPr lang="nb-NO" sz="3200" dirty="0">
                <a:solidFill>
                  <a:srgbClr val="000000"/>
                </a:solidFill>
              </a:rPr>
              <a:t/>
            </a:r>
            <a:br>
              <a:rPr lang="nb-NO" sz="3200" dirty="0">
                <a:solidFill>
                  <a:srgbClr val="000000"/>
                </a:solidFill>
              </a:rPr>
            </a:br>
            <a:r>
              <a:rPr lang="nb-NO" sz="2000" dirty="0" smtClean="0"/>
              <a:t/>
            </a:r>
            <a:br>
              <a:rPr lang="nb-NO" sz="2000" dirty="0" smtClean="0"/>
            </a:br>
            <a:r>
              <a:rPr lang="nb-NO" sz="2000" b="1" dirty="0" smtClean="0"/>
              <a:t>- kapitteloversikt</a:t>
            </a:r>
            <a:br>
              <a:rPr lang="nb-NO" sz="2000" b="1" dirty="0" smtClean="0"/>
            </a:br>
            <a:r>
              <a:rPr lang="nb-NO" sz="2000" b="1" dirty="0" smtClean="0"/>
              <a:t> (s. 41-54)</a:t>
            </a:r>
            <a:endParaRPr lang="nb-NO" sz="2000" b="1" dirty="0"/>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4769556" y="1020877"/>
            <a:ext cx="7422444" cy="4218236"/>
          </a:xfrm>
        </p:spPr>
        <p:txBody>
          <a:bodyPr>
            <a:normAutofit/>
          </a:bodyPr>
          <a:lstStyle/>
          <a:p>
            <a:pPr marL="0" indent="0">
              <a:buNone/>
            </a:pPr>
            <a:r>
              <a:rPr lang="en-US" sz="2400" b="1" dirty="0" err="1" smtClean="0">
                <a:latin typeface="+mj-lt"/>
              </a:rPr>
              <a:t>Området</a:t>
            </a:r>
            <a:r>
              <a:rPr lang="en-US" sz="2400" b="1" dirty="0" smtClean="0">
                <a:latin typeface="+mj-lt"/>
              </a:rPr>
              <a:t> INDUSTRI OG RESSURSFORVALTNING </a:t>
            </a:r>
            <a:r>
              <a:rPr lang="en-US" sz="2400" b="1" i="1" dirty="0" err="1" smtClean="0">
                <a:latin typeface="+mj-lt"/>
              </a:rPr>
              <a:t>omfatter</a:t>
            </a:r>
            <a:r>
              <a:rPr lang="en-US" sz="2400" b="1" i="1" dirty="0" smtClean="0">
                <a:latin typeface="+mj-lt"/>
              </a:rPr>
              <a:t> </a:t>
            </a:r>
            <a:r>
              <a:rPr lang="en-US" sz="2400" b="1" i="1" dirty="0" err="1" smtClean="0">
                <a:latin typeface="+mj-lt"/>
              </a:rPr>
              <a:t>følgende</a:t>
            </a:r>
            <a:r>
              <a:rPr lang="en-US" sz="2400" b="1" i="1" dirty="0" smtClean="0">
                <a:latin typeface="+mj-lt"/>
              </a:rPr>
              <a:t> </a:t>
            </a:r>
            <a:r>
              <a:rPr lang="en-US" sz="2400" b="1" i="1" dirty="0" err="1" smtClean="0">
                <a:latin typeface="+mj-lt"/>
              </a:rPr>
              <a:t>kapitler</a:t>
            </a:r>
            <a:r>
              <a:rPr lang="en-US" sz="2400" b="1" i="1" dirty="0" smtClean="0">
                <a:latin typeface="+mj-lt"/>
              </a:rPr>
              <a:t>:</a:t>
            </a:r>
          </a:p>
          <a:p>
            <a:r>
              <a:rPr lang="en-US" sz="1600" b="1" dirty="0" err="1">
                <a:latin typeface="+mj-lt"/>
              </a:rPr>
              <a:t>Kap</a:t>
            </a:r>
            <a:r>
              <a:rPr lang="en-US" sz="1600" b="1" dirty="0">
                <a:latin typeface="+mj-lt"/>
              </a:rPr>
              <a:t>. 16: INDUSTRI</a:t>
            </a:r>
            <a:r>
              <a:rPr lang="nb-NO" sz="1600" dirty="0">
                <a:latin typeface="+mj-lt"/>
              </a:rPr>
              <a:t> </a:t>
            </a:r>
            <a:r>
              <a:rPr lang="nb-NO" sz="1600" b="1" i="1" dirty="0">
                <a:solidFill>
                  <a:srgbClr val="FF0000"/>
                </a:solidFill>
                <a:latin typeface="+mj-lt"/>
              </a:rPr>
              <a:t>[DISSENS]</a:t>
            </a:r>
            <a:endParaRPr lang="nb-NO" sz="1600" dirty="0" smtClean="0">
              <a:latin typeface="+mj-lt"/>
            </a:endParaRPr>
          </a:p>
          <a:p>
            <a:r>
              <a:rPr lang="en-US" sz="1600" b="1" dirty="0" err="1">
                <a:latin typeface="+mj-lt"/>
              </a:rPr>
              <a:t>Kap</a:t>
            </a:r>
            <a:r>
              <a:rPr lang="en-US" sz="1600" b="1" dirty="0">
                <a:latin typeface="+mj-lt"/>
              </a:rPr>
              <a:t>. 17: OLJE OG </a:t>
            </a:r>
            <a:r>
              <a:rPr lang="en-US" sz="1600" b="1" dirty="0" smtClean="0">
                <a:latin typeface="+mj-lt"/>
              </a:rPr>
              <a:t>GASS</a:t>
            </a:r>
            <a:r>
              <a:rPr lang="en-US" sz="1600" b="1" dirty="0">
                <a:latin typeface="+mj-lt"/>
              </a:rPr>
              <a:t> </a:t>
            </a:r>
            <a:r>
              <a:rPr lang="nb-NO" sz="1600" b="1" i="1" dirty="0">
                <a:solidFill>
                  <a:srgbClr val="FF0000"/>
                </a:solidFill>
                <a:latin typeface="+mj-lt"/>
              </a:rPr>
              <a:t>[DISSENS]</a:t>
            </a:r>
            <a:endParaRPr lang="nb-NO" sz="1600" dirty="0">
              <a:latin typeface="+mj-lt"/>
            </a:endParaRPr>
          </a:p>
          <a:p>
            <a:r>
              <a:rPr lang="en-US" sz="1600" b="1" dirty="0" err="1">
                <a:latin typeface="+mj-lt"/>
              </a:rPr>
              <a:t>Kap</a:t>
            </a:r>
            <a:r>
              <a:rPr lang="en-US" sz="1600" b="1" dirty="0">
                <a:latin typeface="+mj-lt"/>
              </a:rPr>
              <a:t>. 18: </a:t>
            </a:r>
            <a:r>
              <a:rPr lang="en-US" sz="1600" b="1" dirty="0" smtClean="0">
                <a:latin typeface="+mj-lt"/>
              </a:rPr>
              <a:t>KRAFTPRODUKSJON</a:t>
            </a:r>
            <a:r>
              <a:rPr lang="en-US" sz="1600" b="1" dirty="0">
                <a:latin typeface="+mj-lt"/>
              </a:rPr>
              <a:t> </a:t>
            </a:r>
            <a:r>
              <a:rPr lang="nb-NO" sz="1600" b="1" i="1" dirty="0">
                <a:solidFill>
                  <a:srgbClr val="FF0000"/>
                </a:solidFill>
                <a:latin typeface="+mj-lt"/>
              </a:rPr>
              <a:t>[DISSENS]</a:t>
            </a:r>
            <a:endParaRPr lang="nb-NO" sz="1600" dirty="0">
              <a:latin typeface="+mj-lt"/>
            </a:endParaRPr>
          </a:p>
          <a:p>
            <a:r>
              <a:rPr lang="en-US" sz="1600" b="1" dirty="0" err="1">
                <a:latin typeface="+mj-lt"/>
              </a:rPr>
              <a:t>Kap</a:t>
            </a:r>
            <a:r>
              <a:rPr lang="en-US" sz="1600" b="1" dirty="0">
                <a:latin typeface="+mj-lt"/>
              </a:rPr>
              <a:t>. 19: VAREHANDEL</a:t>
            </a:r>
            <a:r>
              <a:rPr lang="nb-NO" sz="1600" dirty="0">
                <a:latin typeface="+mj-lt"/>
              </a:rPr>
              <a:t> </a:t>
            </a:r>
            <a:r>
              <a:rPr lang="en-US" sz="1600" b="1" dirty="0">
                <a:latin typeface="+mj-lt"/>
              </a:rPr>
              <a:t> </a:t>
            </a:r>
            <a:endParaRPr lang="nb-NO" sz="1600" dirty="0">
              <a:latin typeface="+mj-lt"/>
            </a:endParaRPr>
          </a:p>
          <a:p>
            <a:r>
              <a:rPr lang="en-US" sz="1600" b="1" dirty="0" err="1">
                <a:latin typeface="+mj-lt"/>
              </a:rPr>
              <a:t>Kap</a:t>
            </a:r>
            <a:r>
              <a:rPr lang="en-US" sz="1600" b="1" dirty="0">
                <a:latin typeface="+mj-lt"/>
              </a:rPr>
              <a:t>. 20: FISKERI</a:t>
            </a:r>
            <a:r>
              <a:rPr lang="nb-NO" sz="1600" dirty="0">
                <a:latin typeface="+mj-lt"/>
              </a:rPr>
              <a:t> </a:t>
            </a:r>
            <a:r>
              <a:rPr lang="en-US" sz="1600" b="1" dirty="0">
                <a:latin typeface="+mj-lt"/>
              </a:rPr>
              <a:t> </a:t>
            </a:r>
            <a:endParaRPr lang="nb-NO" sz="1600" dirty="0">
              <a:latin typeface="+mj-lt"/>
            </a:endParaRPr>
          </a:p>
          <a:p>
            <a:r>
              <a:rPr lang="en-US" sz="1600" b="1" dirty="0" err="1">
                <a:latin typeface="+mj-lt"/>
              </a:rPr>
              <a:t>Kap</a:t>
            </a:r>
            <a:r>
              <a:rPr lang="en-US" sz="1600" b="1" dirty="0">
                <a:latin typeface="+mj-lt"/>
              </a:rPr>
              <a:t>. 21: LANDBRUK</a:t>
            </a:r>
            <a:r>
              <a:rPr lang="nb-NO" sz="1600" dirty="0">
                <a:latin typeface="+mj-lt"/>
              </a:rPr>
              <a:t> </a:t>
            </a:r>
            <a:r>
              <a:rPr lang="nb-NO" sz="1400" b="1" i="1" dirty="0">
                <a:solidFill>
                  <a:srgbClr val="FF0000"/>
                </a:solidFill>
                <a:latin typeface="+mj-lt"/>
              </a:rPr>
              <a:t>[DISSENS]</a:t>
            </a:r>
            <a:endParaRPr lang="nb-NO" sz="1400" dirty="0">
              <a:latin typeface="+mj-lt"/>
            </a:endParaRPr>
          </a:p>
        </p:txBody>
      </p:sp>
    </p:spTree>
    <p:extLst>
      <p:ext uri="{BB962C8B-B14F-4D97-AF65-F5344CB8AC3E}">
        <p14:creationId xmlns:p14="http://schemas.microsoft.com/office/powerpoint/2010/main" val="77959673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300111"/>
            <a:ext cx="3498979" cy="2506255"/>
          </a:xfrm>
        </p:spPr>
        <p:txBody>
          <a:bodyPr tIns="122400" bIns="122400">
            <a:normAutofit/>
          </a:bodyPr>
          <a:lstStyle/>
          <a:p>
            <a:r>
              <a:rPr lang="en-US" sz="2000" b="1" dirty="0"/>
              <a:t>INDUSTRI OG </a:t>
            </a:r>
            <a:r>
              <a:rPr lang="nb-NO" sz="2000" dirty="0"/>
              <a:t/>
            </a:r>
            <a:br>
              <a:rPr lang="nb-NO" sz="2000" dirty="0"/>
            </a:br>
            <a:r>
              <a:rPr lang="en-US" sz="2000" b="1" dirty="0"/>
              <a:t>RESSURSFORVALTNING</a:t>
            </a:r>
            <a:r>
              <a:rPr lang="nb-NO" sz="2000" dirty="0"/>
              <a:t> </a:t>
            </a:r>
            <a:r>
              <a:rPr lang="nb-NO" sz="2000" dirty="0" smtClean="0">
                <a:solidFill>
                  <a:srgbClr val="000000"/>
                </a:solidFill>
              </a:rPr>
              <a:t/>
            </a:r>
            <a:br>
              <a:rPr lang="nb-NO" sz="2000" dirty="0" smtClean="0">
                <a:solidFill>
                  <a:srgbClr val="000000"/>
                </a:solidFill>
              </a:rPr>
            </a:br>
            <a:r>
              <a:rPr lang="nb-NO" sz="2000" dirty="0" smtClean="0">
                <a:solidFill>
                  <a:srgbClr val="000000"/>
                </a:solidFill>
              </a:rPr>
              <a:t/>
            </a:r>
            <a:br>
              <a:rPr lang="nb-NO" sz="2000" dirty="0" smtClean="0">
                <a:solidFill>
                  <a:srgbClr val="000000"/>
                </a:solidFill>
              </a:rPr>
            </a:br>
            <a:r>
              <a:rPr lang="en-US" sz="2400" b="1" dirty="0" err="1">
                <a:solidFill>
                  <a:srgbClr val="000000"/>
                </a:solidFill>
              </a:rPr>
              <a:t>Kap</a:t>
            </a:r>
            <a:r>
              <a:rPr lang="en-US" sz="2400" b="1" dirty="0">
                <a:solidFill>
                  <a:srgbClr val="000000"/>
                </a:solidFill>
              </a:rPr>
              <a:t>. 16: </a:t>
            </a:r>
            <a:r>
              <a:rPr lang="en-US" sz="2400" b="1" dirty="0" smtClean="0">
                <a:solidFill>
                  <a:srgbClr val="000000"/>
                </a:solidFill>
              </a:rPr>
              <a:t/>
            </a:r>
            <a:br>
              <a:rPr lang="en-US" sz="2400" b="1" dirty="0" smtClean="0">
                <a:solidFill>
                  <a:srgbClr val="000000"/>
                </a:solidFill>
              </a:rPr>
            </a:br>
            <a:r>
              <a:rPr lang="en-US" sz="2400" b="1" dirty="0" smtClean="0">
                <a:solidFill>
                  <a:srgbClr val="000000"/>
                </a:solidFill>
              </a:rPr>
              <a:t>INDUSTRI</a:t>
            </a:r>
            <a:r>
              <a:rPr lang="nb-NO" sz="2400" dirty="0" smtClean="0">
                <a:solidFill>
                  <a:srgbClr val="000000"/>
                </a:solidFill>
              </a:rPr>
              <a:t> </a:t>
            </a:r>
            <a:endParaRPr lang="nb-NO" sz="2400" b="1" dirty="0">
              <a:solidFill>
                <a:srgbClr val="000000"/>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5033050" y="1128889"/>
            <a:ext cx="6665612" cy="3852125"/>
          </a:xfrm>
        </p:spPr>
        <p:txBody>
          <a:bodyPr>
            <a:noAutofit/>
          </a:bodyPr>
          <a:lstStyle/>
          <a:p>
            <a:pPr marL="0" indent="0">
              <a:buNone/>
            </a:pPr>
            <a:r>
              <a:rPr lang="en-US" sz="2000" b="1" i="1" dirty="0" err="1" smtClean="0">
                <a:latin typeface="+mj-lt"/>
              </a:rPr>
              <a:t>Underkapitler</a:t>
            </a:r>
            <a:r>
              <a:rPr lang="en-US" sz="2000" b="1" dirty="0" smtClean="0">
                <a:latin typeface="+mj-lt"/>
              </a:rPr>
              <a:t>:</a:t>
            </a:r>
            <a:endParaRPr lang="en-US" sz="2000" b="1" dirty="0">
              <a:latin typeface="+mj-lt"/>
            </a:endParaRPr>
          </a:p>
          <a:p>
            <a:r>
              <a:rPr lang="en-US" sz="1600" b="1" dirty="0">
                <a:latin typeface="+mj-lt"/>
              </a:rPr>
              <a:t>16.1 </a:t>
            </a:r>
            <a:r>
              <a:rPr lang="en-US" sz="1600" b="1" dirty="0" err="1">
                <a:latin typeface="+mj-lt"/>
              </a:rPr>
              <a:t>Aktiv</a:t>
            </a:r>
            <a:r>
              <a:rPr lang="en-US" sz="1600" b="1" dirty="0">
                <a:latin typeface="+mj-lt"/>
              </a:rPr>
              <a:t> </a:t>
            </a:r>
            <a:r>
              <a:rPr lang="en-US" sz="1600" b="1" dirty="0" err="1">
                <a:latin typeface="+mj-lt"/>
              </a:rPr>
              <a:t>industripolitikk</a:t>
            </a:r>
            <a:r>
              <a:rPr lang="en-US" sz="1600" b="1" dirty="0">
                <a:latin typeface="+mj-lt"/>
              </a:rPr>
              <a:t> </a:t>
            </a:r>
            <a:endParaRPr lang="nb-NO" sz="1600" dirty="0">
              <a:latin typeface="+mj-lt"/>
            </a:endParaRPr>
          </a:p>
          <a:p>
            <a:r>
              <a:rPr lang="en-US" sz="1600" b="1" dirty="0">
                <a:latin typeface="+mj-lt"/>
              </a:rPr>
              <a:t>16.2 </a:t>
            </a:r>
            <a:r>
              <a:rPr lang="en-US" sz="1600" b="1" dirty="0" err="1">
                <a:latin typeface="+mj-lt"/>
              </a:rPr>
              <a:t>Verftsindustri</a:t>
            </a:r>
            <a:r>
              <a:rPr lang="en-US" sz="1600" b="1" dirty="0">
                <a:latin typeface="+mj-lt"/>
              </a:rPr>
              <a:t> </a:t>
            </a:r>
            <a:endParaRPr lang="nb-NO" sz="1600" dirty="0">
              <a:latin typeface="+mj-lt"/>
            </a:endParaRPr>
          </a:p>
          <a:p>
            <a:r>
              <a:rPr lang="en-US" sz="1600" b="1" dirty="0">
                <a:latin typeface="+mj-lt"/>
              </a:rPr>
              <a:t>16.3 </a:t>
            </a:r>
            <a:r>
              <a:rPr lang="en-US" sz="1600" b="1" dirty="0" err="1">
                <a:latin typeface="+mj-lt"/>
              </a:rPr>
              <a:t>Næringsmiddelindustri</a:t>
            </a:r>
            <a:r>
              <a:rPr lang="en-US" sz="1600" b="1" dirty="0">
                <a:latin typeface="+mj-lt"/>
              </a:rPr>
              <a:t> </a:t>
            </a:r>
            <a:endParaRPr lang="nb-NO" sz="1600" dirty="0">
              <a:latin typeface="+mj-lt"/>
            </a:endParaRPr>
          </a:p>
          <a:p>
            <a:r>
              <a:rPr lang="en-US" sz="1600" b="1" dirty="0">
                <a:latin typeface="+mj-lt"/>
              </a:rPr>
              <a:t>16.4 </a:t>
            </a:r>
            <a:r>
              <a:rPr lang="en-US" sz="1600" b="1" dirty="0" err="1">
                <a:latin typeface="+mj-lt"/>
              </a:rPr>
              <a:t>Treforedling</a:t>
            </a:r>
            <a:r>
              <a:rPr lang="en-US" sz="1600" b="1" dirty="0">
                <a:latin typeface="+mj-lt"/>
              </a:rPr>
              <a:t>, </a:t>
            </a:r>
            <a:r>
              <a:rPr lang="en-US" sz="1600" b="1" dirty="0" err="1">
                <a:latin typeface="+mj-lt"/>
              </a:rPr>
              <a:t>prosessindustri</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forsvarsindustri</a:t>
            </a:r>
            <a:r>
              <a:rPr lang="en-US" sz="1600" b="1" dirty="0">
                <a:latin typeface="+mj-lt"/>
              </a:rPr>
              <a:t> </a:t>
            </a:r>
            <a:endParaRPr lang="nb-NO" sz="1600" dirty="0">
              <a:latin typeface="+mj-lt"/>
            </a:endParaRPr>
          </a:p>
          <a:p>
            <a:r>
              <a:rPr lang="en-US" sz="1600" b="1" dirty="0" smtClean="0">
                <a:solidFill>
                  <a:srgbClr val="000000"/>
                </a:solidFill>
                <a:latin typeface="+mj-lt"/>
              </a:rPr>
              <a:t>[???]</a:t>
            </a:r>
          </a:p>
          <a:p>
            <a:r>
              <a:rPr lang="en-US" sz="1600" b="1" dirty="0" smtClean="0">
                <a:latin typeface="+mj-lt"/>
              </a:rPr>
              <a:t>16.6 </a:t>
            </a:r>
            <a:r>
              <a:rPr lang="en-US" sz="1600" b="1" dirty="0">
                <a:latin typeface="+mj-lt"/>
              </a:rPr>
              <a:t>Nye </a:t>
            </a:r>
            <a:r>
              <a:rPr lang="en-US" sz="1600" b="1" dirty="0" err="1">
                <a:latin typeface="+mj-lt"/>
              </a:rPr>
              <a:t>industriprosjekter</a:t>
            </a:r>
            <a:r>
              <a:rPr lang="en-US" sz="1600" b="1" dirty="0">
                <a:latin typeface="+mj-lt"/>
              </a:rPr>
              <a:t> </a:t>
            </a:r>
            <a:r>
              <a:rPr lang="nb-NO" sz="1600" b="1" i="1" dirty="0">
                <a:solidFill>
                  <a:srgbClr val="FF0000"/>
                </a:solidFill>
                <a:latin typeface="+mj-lt"/>
              </a:rPr>
              <a:t>[DISSENS</a:t>
            </a:r>
            <a:r>
              <a:rPr lang="nb-NO" sz="1600" b="1" i="1" dirty="0" smtClean="0">
                <a:solidFill>
                  <a:srgbClr val="FF0000"/>
                </a:solidFill>
                <a:latin typeface="+mj-lt"/>
              </a:rPr>
              <a:t>]</a:t>
            </a:r>
            <a:endParaRPr lang="nb-NO" sz="1600" dirty="0">
              <a:latin typeface="+mj-lt"/>
            </a:endParaRPr>
          </a:p>
        </p:txBody>
      </p:sp>
    </p:spTree>
    <p:extLst>
      <p:ext uri="{BB962C8B-B14F-4D97-AF65-F5344CB8AC3E}">
        <p14:creationId xmlns:p14="http://schemas.microsoft.com/office/powerpoint/2010/main" val="64986034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286000"/>
            <a:ext cx="3498979" cy="2520366"/>
          </a:xfrm>
        </p:spPr>
        <p:txBody>
          <a:bodyPr tIns="122400" bIns="122400">
            <a:normAutofit/>
          </a:bodyPr>
          <a:lstStyle/>
          <a:p>
            <a:r>
              <a:rPr lang="en-US" sz="2000" b="1" dirty="0"/>
              <a:t>INDUSTRI OG </a:t>
            </a:r>
            <a:r>
              <a:rPr lang="nb-NO" sz="2000" dirty="0"/>
              <a:t/>
            </a:r>
            <a:br>
              <a:rPr lang="nb-NO" sz="2000" dirty="0"/>
            </a:br>
            <a:r>
              <a:rPr lang="en-US" sz="2000" b="1" dirty="0"/>
              <a:t>RESSURSFORVALTNING</a:t>
            </a:r>
            <a:r>
              <a:rPr lang="nb-NO" sz="2000" dirty="0"/>
              <a:t> </a:t>
            </a:r>
            <a:r>
              <a:rPr lang="nb-NO" sz="2000" dirty="0" smtClean="0">
                <a:solidFill>
                  <a:srgbClr val="000000"/>
                </a:solidFill>
              </a:rPr>
              <a:t/>
            </a:r>
            <a:br>
              <a:rPr lang="nb-NO" sz="2000" dirty="0" smtClean="0">
                <a:solidFill>
                  <a:srgbClr val="000000"/>
                </a:solidFill>
              </a:rPr>
            </a:br>
            <a:r>
              <a:rPr lang="nb-NO" sz="2000" dirty="0" smtClean="0">
                <a:solidFill>
                  <a:srgbClr val="000000"/>
                </a:solidFill>
              </a:rPr>
              <a:t/>
            </a:r>
            <a:br>
              <a:rPr lang="nb-NO" sz="2000" dirty="0" smtClean="0">
                <a:solidFill>
                  <a:srgbClr val="000000"/>
                </a:solidFill>
              </a:rPr>
            </a:br>
            <a:r>
              <a:rPr lang="en-US" sz="2400" b="1" dirty="0" err="1">
                <a:solidFill>
                  <a:srgbClr val="000000"/>
                </a:solidFill>
              </a:rPr>
              <a:t>Kap</a:t>
            </a:r>
            <a:r>
              <a:rPr lang="en-US" sz="2400" b="1" dirty="0">
                <a:solidFill>
                  <a:srgbClr val="000000"/>
                </a:solidFill>
              </a:rPr>
              <a:t>. 17: </a:t>
            </a:r>
            <a:r>
              <a:rPr lang="en-US" sz="2400" b="1" dirty="0" smtClean="0">
                <a:solidFill>
                  <a:srgbClr val="000000"/>
                </a:solidFill>
              </a:rPr>
              <a:t/>
            </a:r>
            <a:br>
              <a:rPr lang="en-US" sz="2400" b="1" dirty="0" smtClean="0">
                <a:solidFill>
                  <a:srgbClr val="000000"/>
                </a:solidFill>
              </a:rPr>
            </a:br>
            <a:r>
              <a:rPr lang="en-US" sz="2400" b="1" dirty="0" smtClean="0">
                <a:solidFill>
                  <a:srgbClr val="000000"/>
                </a:solidFill>
              </a:rPr>
              <a:t>OLJE </a:t>
            </a:r>
            <a:r>
              <a:rPr lang="en-US" sz="2400" b="1" dirty="0">
                <a:solidFill>
                  <a:srgbClr val="000000"/>
                </a:solidFill>
              </a:rPr>
              <a:t>OG GASS</a:t>
            </a:r>
            <a:r>
              <a:rPr lang="nb-NO" sz="2400" dirty="0">
                <a:solidFill>
                  <a:srgbClr val="000000"/>
                </a:solidFill>
              </a:rPr>
              <a:t> </a:t>
            </a:r>
            <a:endParaRPr lang="nb-NO" sz="2400" b="1" dirty="0">
              <a:solidFill>
                <a:srgbClr val="000000"/>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5251617" y="1266532"/>
            <a:ext cx="6665612" cy="2471832"/>
          </a:xfrm>
        </p:spPr>
        <p:txBody>
          <a:bodyPr>
            <a:noAutofit/>
          </a:bodyPr>
          <a:lstStyle/>
          <a:p>
            <a:pPr marL="0" indent="0">
              <a:buNone/>
            </a:pPr>
            <a:r>
              <a:rPr lang="en-US" sz="2000" b="1" i="1" dirty="0" err="1" smtClean="0">
                <a:latin typeface="+mj-lt"/>
              </a:rPr>
              <a:t>Underkapitler</a:t>
            </a:r>
            <a:r>
              <a:rPr lang="en-US" sz="2000" b="1" dirty="0" smtClean="0">
                <a:latin typeface="+mj-lt"/>
              </a:rPr>
              <a:t>:</a:t>
            </a:r>
            <a:endParaRPr lang="en-US" sz="2000" b="1" dirty="0">
              <a:latin typeface="+mj-lt"/>
            </a:endParaRPr>
          </a:p>
          <a:p>
            <a:r>
              <a:rPr lang="en-US" sz="1600" b="1" dirty="0">
                <a:latin typeface="+mj-lt"/>
              </a:rPr>
              <a:t>17.1 </a:t>
            </a:r>
            <a:r>
              <a:rPr lang="en-US" sz="1600" b="1" dirty="0" err="1">
                <a:latin typeface="+mj-lt"/>
              </a:rPr>
              <a:t>Veien</a:t>
            </a:r>
            <a:r>
              <a:rPr lang="en-US" sz="1600" b="1" dirty="0">
                <a:latin typeface="+mj-lt"/>
              </a:rPr>
              <a:t> </a:t>
            </a:r>
            <a:r>
              <a:rPr lang="en-US" sz="1600" b="1" dirty="0" err="1">
                <a:latin typeface="+mj-lt"/>
              </a:rPr>
              <a:t>ut</a:t>
            </a:r>
            <a:r>
              <a:rPr lang="en-US" sz="1600" b="1" dirty="0">
                <a:latin typeface="+mj-lt"/>
              </a:rPr>
              <a:t> </a:t>
            </a:r>
            <a:r>
              <a:rPr lang="en-US" sz="1600" b="1" dirty="0" err="1">
                <a:latin typeface="+mj-lt"/>
              </a:rPr>
              <a:t>av</a:t>
            </a:r>
            <a:r>
              <a:rPr lang="en-US" sz="1600" b="1" dirty="0">
                <a:latin typeface="+mj-lt"/>
              </a:rPr>
              <a:t> </a:t>
            </a:r>
            <a:r>
              <a:rPr lang="en-US" sz="1600" b="1" dirty="0" err="1">
                <a:latin typeface="+mj-lt"/>
              </a:rPr>
              <a:t>oljealderen</a:t>
            </a:r>
            <a:r>
              <a:rPr lang="en-US" sz="1600" b="1" dirty="0">
                <a:latin typeface="+mj-lt"/>
              </a:rPr>
              <a:t>  </a:t>
            </a:r>
            <a:r>
              <a:rPr lang="nb-NO" sz="1600" b="1" i="1" dirty="0">
                <a:solidFill>
                  <a:srgbClr val="FF0000"/>
                </a:solidFill>
                <a:latin typeface="+mj-lt"/>
              </a:rPr>
              <a:t>[DISSENS</a:t>
            </a:r>
            <a:r>
              <a:rPr lang="nb-NO" sz="1600" b="1" i="1" dirty="0" smtClean="0">
                <a:solidFill>
                  <a:srgbClr val="FF0000"/>
                </a:solidFill>
                <a:latin typeface="+mj-lt"/>
              </a:rPr>
              <a:t>]</a:t>
            </a:r>
            <a:endParaRPr lang="nb-NO" sz="1600" dirty="0">
              <a:latin typeface="+mj-lt"/>
            </a:endParaRPr>
          </a:p>
          <a:p>
            <a:r>
              <a:rPr lang="en-US" sz="1600" b="1" dirty="0">
                <a:latin typeface="+mj-lt"/>
              </a:rPr>
              <a:t>17.2 </a:t>
            </a:r>
            <a:r>
              <a:rPr lang="en-US" sz="1600" b="1" dirty="0" err="1">
                <a:latin typeface="+mj-lt"/>
              </a:rPr>
              <a:t>Planlagt</a:t>
            </a:r>
            <a:r>
              <a:rPr lang="en-US" sz="1600" b="1" dirty="0">
                <a:latin typeface="+mj-lt"/>
              </a:rPr>
              <a:t> </a:t>
            </a:r>
            <a:r>
              <a:rPr lang="en-US" sz="1600" b="1" dirty="0" err="1">
                <a:latin typeface="+mj-lt"/>
              </a:rPr>
              <a:t>nedtrapping</a:t>
            </a:r>
            <a:r>
              <a:rPr lang="en-US" sz="1600" b="1" dirty="0">
                <a:latin typeface="+mj-lt"/>
              </a:rPr>
              <a:t> </a:t>
            </a:r>
            <a:r>
              <a:rPr lang="en-US" sz="1600" b="1" dirty="0" err="1">
                <a:latin typeface="+mj-lt"/>
              </a:rPr>
              <a:t>av</a:t>
            </a:r>
            <a:r>
              <a:rPr lang="en-US" sz="1600" b="1" dirty="0">
                <a:latin typeface="+mj-lt"/>
              </a:rPr>
              <a:t> </a:t>
            </a:r>
            <a:r>
              <a:rPr lang="en-US" sz="1600" b="1" dirty="0" err="1">
                <a:latin typeface="+mj-lt"/>
              </a:rPr>
              <a:t>olje</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gassnæringen</a:t>
            </a:r>
            <a:r>
              <a:rPr lang="en-US" sz="1600" b="1" dirty="0">
                <a:latin typeface="+mj-lt"/>
              </a:rPr>
              <a:t> </a:t>
            </a:r>
            <a:endParaRPr lang="nb-NO" sz="1600" dirty="0">
              <a:latin typeface="+mj-lt"/>
            </a:endParaRPr>
          </a:p>
          <a:p>
            <a:r>
              <a:rPr lang="en-US" sz="1600" b="1" dirty="0">
                <a:latin typeface="+mj-lt"/>
              </a:rPr>
              <a:t>17.3 En </a:t>
            </a:r>
            <a:r>
              <a:rPr lang="en-US" sz="1600" b="1" dirty="0" err="1">
                <a:latin typeface="+mj-lt"/>
              </a:rPr>
              <a:t>bedre</a:t>
            </a:r>
            <a:r>
              <a:rPr lang="en-US" sz="1600" b="1" dirty="0">
                <a:latin typeface="+mj-lt"/>
              </a:rPr>
              <a:t> </a:t>
            </a:r>
            <a:r>
              <a:rPr lang="en-US" sz="1600" b="1" dirty="0" err="1">
                <a:latin typeface="+mj-lt"/>
              </a:rPr>
              <a:t>oljenæring</a:t>
            </a:r>
            <a:r>
              <a:rPr lang="nb-NO" sz="1600" dirty="0">
                <a:latin typeface="+mj-lt"/>
              </a:rPr>
              <a:t> </a:t>
            </a:r>
            <a:r>
              <a:rPr lang="en-US" sz="1600" b="1" dirty="0">
                <a:latin typeface="+mj-lt"/>
              </a:rPr>
              <a:t> </a:t>
            </a:r>
            <a:r>
              <a:rPr lang="nb-NO" sz="1600" b="1" i="1" dirty="0">
                <a:solidFill>
                  <a:srgbClr val="FF0000"/>
                </a:solidFill>
                <a:latin typeface="+mj-lt"/>
              </a:rPr>
              <a:t>[DISSENS</a:t>
            </a:r>
            <a:r>
              <a:rPr lang="nb-NO" sz="1600" b="1" i="1" dirty="0" smtClean="0">
                <a:solidFill>
                  <a:srgbClr val="FF0000"/>
                </a:solidFill>
                <a:latin typeface="+mj-lt"/>
              </a:rPr>
              <a:t>]</a:t>
            </a:r>
            <a:endParaRPr lang="nb-NO" sz="1600" dirty="0">
              <a:latin typeface="+mj-lt"/>
            </a:endParaRPr>
          </a:p>
        </p:txBody>
      </p:sp>
    </p:spTree>
    <p:extLst>
      <p:ext uri="{BB962C8B-B14F-4D97-AF65-F5344CB8AC3E}">
        <p14:creationId xmlns:p14="http://schemas.microsoft.com/office/powerpoint/2010/main" val="248550495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271889"/>
            <a:ext cx="3498979" cy="2534477"/>
          </a:xfrm>
        </p:spPr>
        <p:txBody>
          <a:bodyPr tIns="122400" bIns="122400">
            <a:normAutofit/>
          </a:bodyPr>
          <a:lstStyle/>
          <a:p>
            <a:r>
              <a:rPr lang="en-US" sz="2000" b="1" dirty="0"/>
              <a:t>INDUSTRI OG </a:t>
            </a:r>
            <a:r>
              <a:rPr lang="nb-NO" sz="2000" dirty="0"/>
              <a:t/>
            </a:r>
            <a:br>
              <a:rPr lang="nb-NO" sz="2000" dirty="0"/>
            </a:br>
            <a:r>
              <a:rPr lang="en-US" sz="2000" b="1" dirty="0"/>
              <a:t>RESSURSFORVALTNING</a:t>
            </a:r>
            <a:r>
              <a:rPr lang="nb-NO" sz="2000" dirty="0"/>
              <a:t> </a:t>
            </a:r>
            <a:r>
              <a:rPr lang="nb-NO" sz="2000" dirty="0" smtClean="0">
                <a:solidFill>
                  <a:srgbClr val="000000"/>
                </a:solidFill>
              </a:rPr>
              <a:t/>
            </a:r>
            <a:br>
              <a:rPr lang="nb-NO" sz="2000" dirty="0" smtClean="0">
                <a:solidFill>
                  <a:srgbClr val="000000"/>
                </a:solidFill>
              </a:rPr>
            </a:br>
            <a:r>
              <a:rPr lang="nb-NO" sz="2000" dirty="0" smtClean="0">
                <a:solidFill>
                  <a:srgbClr val="000000"/>
                </a:solidFill>
              </a:rPr>
              <a:t/>
            </a:r>
            <a:br>
              <a:rPr lang="nb-NO" sz="2000" dirty="0" smtClean="0">
                <a:solidFill>
                  <a:srgbClr val="000000"/>
                </a:solidFill>
              </a:rPr>
            </a:br>
            <a:r>
              <a:rPr lang="en-US" sz="2400" b="1" dirty="0" err="1">
                <a:solidFill>
                  <a:srgbClr val="000000"/>
                </a:solidFill>
              </a:rPr>
              <a:t>Kap</a:t>
            </a:r>
            <a:r>
              <a:rPr lang="en-US" sz="2400" b="1" dirty="0">
                <a:solidFill>
                  <a:srgbClr val="000000"/>
                </a:solidFill>
              </a:rPr>
              <a:t>. 18: KRAFTPRODUKSJON</a:t>
            </a:r>
            <a:r>
              <a:rPr lang="nb-NO" sz="2400" dirty="0">
                <a:solidFill>
                  <a:srgbClr val="000000"/>
                </a:solidFill>
              </a:rPr>
              <a:t> </a:t>
            </a:r>
            <a:endParaRPr lang="nb-NO" sz="2400" b="1" dirty="0">
              <a:solidFill>
                <a:srgbClr val="000000"/>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5096550" y="0"/>
            <a:ext cx="6665612" cy="6857999"/>
          </a:xfrm>
        </p:spPr>
        <p:txBody>
          <a:bodyPr>
            <a:noAutofit/>
          </a:bodyPr>
          <a:lstStyle/>
          <a:p>
            <a:pPr marL="0" indent="0">
              <a:spcBef>
                <a:spcPts val="300"/>
              </a:spcBef>
              <a:buNone/>
            </a:pPr>
            <a:r>
              <a:rPr lang="en-US" sz="1600" b="1" i="1" dirty="0" smtClean="0">
                <a:latin typeface="+mj-lt"/>
              </a:rPr>
              <a:t>[</a:t>
            </a:r>
            <a:r>
              <a:rPr lang="en-US" sz="1600" b="1" i="1" dirty="0" err="1" smtClean="0">
                <a:latin typeface="+mj-lt"/>
              </a:rPr>
              <a:t>Ingen</a:t>
            </a:r>
            <a:r>
              <a:rPr lang="en-US" sz="1600" b="1" i="1" dirty="0" smtClean="0">
                <a:latin typeface="+mj-lt"/>
              </a:rPr>
              <a:t> </a:t>
            </a:r>
            <a:r>
              <a:rPr lang="en-US" sz="1600" b="1" i="1" dirty="0" err="1" smtClean="0">
                <a:latin typeface="+mj-lt"/>
              </a:rPr>
              <a:t>underkapitler</a:t>
            </a:r>
            <a:r>
              <a:rPr lang="en-US" sz="1600" b="1" i="1" dirty="0" smtClean="0">
                <a:latin typeface="+mj-lt"/>
              </a:rPr>
              <a:t>]</a:t>
            </a:r>
          </a:p>
          <a:p>
            <a:pPr marL="0" indent="0">
              <a:spcBef>
                <a:spcPts val="300"/>
              </a:spcBef>
              <a:buNone/>
            </a:pPr>
            <a:r>
              <a:rPr lang="nb-NO" sz="1600" b="1" dirty="0">
                <a:latin typeface="+mj-lt"/>
              </a:rPr>
              <a:t>Rødt vil: </a:t>
            </a:r>
            <a:endParaRPr lang="nb-NO" sz="1600" dirty="0">
              <a:latin typeface="+mj-lt"/>
            </a:endParaRPr>
          </a:p>
          <a:p>
            <a:pPr marL="342900" indent="-342900">
              <a:spcBef>
                <a:spcPts val="300"/>
              </a:spcBef>
              <a:buFont typeface="+mj-lt"/>
              <a:buAutoNum type="alphaLcParenR"/>
            </a:pPr>
            <a:r>
              <a:rPr lang="nb-NO" sz="1400" dirty="0" smtClean="0">
                <a:latin typeface="+mj-lt"/>
              </a:rPr>
              <a:t>Sette </a:t>
            </a:r>
            <a:r>
              <a:rPr lang="nb-NO" sz="1400" dirty="0">
                <a:latin typeface="+mj-lt"/>
              </a:rPr>
              <a:t>i gang en samkjørt rehabilitering av eksisterende vannkraftverk for å sikre høy energiutnyttelse, godt miljødesign og oppgraderte anlegg for fremtiden. </a:t>
            </a:r>
          </a:p>
          <a:p>
            <a:pPr marL="342900" indent="-342900">
              <a:spcBef>
                <a:spcPts val="300"/>
              </a:spcBef>
              <a:buFont typeface="+mj-lt"/>
              <a:buAutoNum type="alphaLcParenR"/>
            </a:pPr>
            <a:r>
              <a:rPr lang="nb-NO" sz="1400" dirty="0" smtClean="0">
                <a:latin typeface="+mj-lt"/>
              </a:rPr>
              <a:t>Stans </a:t>
            </a:r>
            <a:r>
              <a:rPr lang="nb-NO" sz="1400" dirty="0">
                <a:latin typeface="+mj-lt"/>
              </a:rPr>
              <a:t>i store nye vannkraftutbygginger . </a:t>
            </a:r>
          </a:p>
          <a:p>
            <a:pPr marL="342900" indent="-342900">
              <a:spcBef>
                <a:spcPts val="300"/>
              </a:spcBef>
              <a:buFont typeface="+mj-lt"/>
              <a:buAutoNum type="alphaLcParenR"/>
            </a:pPr>
            <a:r>
              <a:rPr lang="nb-NO" sz="1400" dirty="0" smtClean="0">
                <a:latin typeface="+mj-lt"/>
              </a:rPr>
              <a:t>Gjeninnføre </a:t>
            </a:r>
            <a:r>
              <a:rPr lang="nb-NO" sz="1400" dirty="0">
                <a:latin typeface="+mj-lt"/>
              </a:rPr>
              <a:t>totalforbud mot kraftutbygging i verna vassdrag. </a:t>
            </a:r>
          </a:p>
          <a:p>
            <a:pPr marL="342900" indent="-342900">
              <a:spcBef>
                <a:spcPts val="300"/>
              </a:spcBef>
              <a:buFont typeface="+mj-lt"/>
              <a:buAutoNum type="alphaLcParenR"/>
            </a:pPr>
            <a:r>
              <a:rPr lang="nb-NO" sz="1400" dirty="0" smtClean="0">
                <a:latin typeface="+mj-lt"/>
              </a:rPr>
              <a:t>Hjemfallsretten </a:t>
            </a:r>
            <a:r>
              <a:rPr lang="nb-NO" sz="1400" dirty="0">
                <a:latin typeface="+mj-lt"/>
              </a:rPr>
              <a:t>må utvides til å omfatte alle kraftverk over 0,5 MW. </a:t>
            </a:r>
          </a:p>
          <a:p>
            <a:pPr marL="342900" indent="-342900">
              <a:spcBef>
                <a:spcPts val="300"/>
              </a:spcBef>
              <a:buFont typeface="+mj-lt"/>
              <a:buAutoNum type="alphaLcParenR"/>
            </a:pPr>
            <a:r>
              <a:rPr lang="nb-NO" sz="1400" dirty="0" smtClean="0">
                <a:latin typeface="+mj-lt"/>
              </a:rPr>
              <a:t>Krav </a:t>
            </a:r>
            <a:r>
              <a:rPr lang="nb-NO" sz="1400" dirty="0">
                <a:latin typeface="+mj-lt"/>
              </a:rPr>
              <a:t>om sesongbestemt minstevannstand i kraftmagasinene. </a:t>
            </a:r>
          </a:p>
          <a:p>
            <a:pPr marL="342900" indent="-342900">
              <a:spcBef>
                <a:spcPts val="300"/>
              </a:spcBef>
              <a:buFont typeface="+mj-lt"/>
              <a:buAutoNum type="alphaLcParenR"/>
            </a:pPr>
            <a:r>
              <a:rPr lang="nb-NO" sz="1400" dirty="0" smtClean="0">
                <a:latin typeface="+mj-lt"/>
              </a:rPr>
              <a:t>All </a:t>
            </a:r>
            <a:r>
              <a:rPr lang="nb-NO" sz="1400" dirty="0">
                <a:latin typeface="+mj-lt"/>
              </a:rPr>
              <a:t>produksjon og distribusjon av elektrisk kraft skal være på offentlige hender, og Statkraft og Statnett videreføres som heleide statlige selskaper. </a:t>
            </a:r>
          </a:p>
          <a:p>
            <a:pPr marL="342900" indent="-342900">
              <a:spcBef>
                <a:spcPts val="300"/>
              </a:spcBef>
              <a:buFont typeface="+mj-lt"/>
              <a:buAutoNum type="alphaLcParenR"/>
            </a:pPr>
            <a:r>
              <a:rPr lang="nb-NO" sz="1400" dirty="0" smtClean="0">
                <a:latin typeface="+mj-lt"/>
              </a:rPr>
              <a:t>Nei </a:t>
            </a:r>
            <a:r>
              <a:rPr lang="nb-NO" sz="1400" dirty="0">
                <a:latin typeface="+mj-lt"/>
              </a:rPr>
              <a:t>til nye vindkraftparker på land. </a:t>
            </a:r>
            <a:r>
              <a:rPr lang="en-US" sz="1400" b="1" i="1" dirty="0">
                <a:solidFill>
                  <a:srgbClr val="FF0000"/>
                </a:solidFill>
                <a:latin typeface="+mj-lt"/>
              </a:rPr>
              <a:t>DISSENS</a:t>
            </a:r>
            <a:r>
              <a:rPr lang="nb-NO" sz="1400" b="1" i="1" dirty="0">
                <a:solidFill>
                  <a:srgbClr val="FF0000"/>
                </a:solidFill>
                <a:latin typeface="+mj-lt"/>
              </a:rPr>
              <a:t> </a:t>
            </a:r>
          </a:p>
          <a:p>
            <a:pPr marL="342900" indent="-342900">
              <a:spcBef>
                <a:spcPts val="300"/>
              </a:spcBef>
              <a:buFont typeface="+mj-lt"/>
              <a:buAutoNum type="alphaLcParenR"/>
            </a:pPr>
            <a:r>
              <a:rPr lang="nb-NO" sz="1400" dirty="0" smtClean="0">
                <a:latin typeface="+mj-lt"/>
              </a:rPr>
              <a:t>Innføre </a:t>
            </a:r>
            <a:r>
              <a:rPr lang="nb-NO" sz="1400" dirty="0">
                <a:latin typeface="+mj-lt"/>
              </a:rPr>
              <a:t>grunnrenteskatt for vindkraftparker. </a:t>
            </a:r>
          </a:p>
          <a:p>
            <a:pPr marL="342900" indent="-342900">
              <a:spcBef>
                <a:spcPts val="300"/>
              </a:spcBef>
              <a:buFont typeface="+mj-lt"/>
              <a:buAutoNum type="alphaLcParenR"/>
            </a:pPr>
            <a:r>
              <a:rPr lang="nb-NO" sz="1400" dirty="0" smtClean="0">
                <a:latin typeface="+mj-lt"/>
              </a:rPr>
              <a:t>Kreve </a:t>
            </a:r>
            <a:r>
              <a:rPr lang="nb-NO" sz="1400" dirty="0">
                <a:latin typeface="+mj-lt"/>
              </a:rPr>
              <a:t>avlevering av billig konsesjonskraft til vertskommuner fra vindkraftparker. </a:t>
            </a:r>
          </a:p>
          <a:p>
            <a:pPr marL="342900" indent="-342900">
              <a:spcBef>
                <a:spcPts val="300"/>
              </a:spcBef>
              <a:buFont typeface="+mj-lt"/>
              <a:buAutoNum type="alphaLcParenR"/>
            </a:pPr>
            <a:r>
              <a:rPr lang="nb-NO" sz="1400" dirty="0" smtClean="0">
                <a:latin typeface="+mj-lt"/>
              </a:rPr>
              <a:t>Det </a:t>
            </a:r>
            <a:r>
              <a:rPr lang="nb-NO" sz="1400" dirty="0">
                <a:latin typeface="+mj-lt"/>
              </a:rPr>
              <a:t>skal ikke bygges ut atomkraftverk i Norge. </a:t>
            </a:r>
          </a:p>
          <a:p>
            <a:pPr marL="342900" indent="-342900">
              <a:spcBef>
                <a:spcPts val="300"/>
              </a:spcBef>
              <a:buFont typeface="+mj-lt"/>
              <a:buAutoNum type="alphaLcParenR"/>
            </a:pPr>
            <a:r>
              <a:rPr lang="nb-NO" sz="1400" dirty="0" smtClean="0">
                <a:latin typeface="+mj-lt"/>
              </a:rPr>
              <a:t>Si </a:t>
            </a:r>
            <a:r>
              <a:rPr lang="nb-NO" sz="1400" dirty="0">
                <a:latin typeface="+mj-lt"/>
              </a:rPr>
              <a:t>nei til bygging av nye overføringslinjer for eksport av kraft og stoppe prosessen med utbygging av </a:t>
            </a:r>
            <a:r>
              <a:rPr lang="nb-NO" sz="1400" dirty="0" err="1">
                <a:latin typeface="+mj-lt"/>
              </a:rPr>
              <a:t>NorthConnect</a:t>
            </a:r>
            <a:r>
              <a:rPr lang="nb-NO" sz="1400" dirty="0">
                <a:latin typeface="+mj-lt"/>
              </a:rPr>
              <a:t>. </a:t>
            </a:r>
          </a:p>
          <a:p>
            <a:pPr marL="342900" indent="-342900">
              <a:spcBef>
                <a:spcPts val="300"/>
              </a:spcBef>
              <a:buFont typeface="+mj-lt"/>
              <a:buAutoNum type="alphaLcParenR"/>
            </a:pPr>
            <a:r>
              <a:rPr lang="nb-NO" sz="1400" dirty="0" smtClean="0">
                <a:latin typeface="+mj-lt"/>
              </a:rPr>
              <a:t>Melde </a:t>
            </a:r>
            <a:r>
              <a:rPr lang="nb-NO" sz="1400" dirty="0">
                <a:latin typeface="+mj-lt"/>
              </a:rPr>
              <a:t>Norge ut av EUs energibyrå Acer. </a:t>
            </a:r>
          </a:p>
          <a:p>
            <a:pPr marL="342900" indent="-342900">
              <a:spcBef>
                <a:spcPts val="300"/>
              </a:spcBef>
              <a:buFont typeface="+mj-lt"/>
              <a:buAutoNum type="alphaLcParenR"/>
            </a:pPr>
            <a:r>
              <a:rPr lang="nb-NO" sz="1400" dirty="0" smtClean="0">
                <a:latin typeface="+mj-lt"/>
              </a:rPr>
              <a:t>Endre </a:t>
            </a:r>
            <a:r>
              <a:rPr lang="nb-NO" sz="1400" dirty="0">
                <a:latin typeface="+mj-lt"/>
              </a:rPr>
              <a:t>skattlegging av vannkraftselskap slik at investeringer i oppgradering og effektivisering av kraftproduksjonen uten miljøødeleggelser kan gjennomføres. </a:t>
            </a:r>
          </a:p>
        </p:txBody>
      </p:sp>
    </p:spTree>
    <p:extLst>
      <p:ext uri="{BB962C8B-B14F-4D97-AF65-F5344CB8AC3E}">
        <p14:creationId xmlns:p14="http://schemas.microsoft.com/office/powerpoint/2010/main" val="21340569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229556"/>
            <a:ext cx="3498979" cy="2576810"/>
          </a:xfrm>
        </p:spPr>
        <p:txBody>
          <a:bodyPr tIns="122400" bIns="122400">
            <a:normAutofit/>
          </a:bodyPr>
          <a:lstStyle/>
          <a:p>
            <a:r>
              <a:rPr lang="en-US" sz="2000" b="1" dirty="0"/>
              <a:t>INDUSTRI OG </a:t>
            </a:r>
            <a:r>
              <a:rPr lang="nb-NO" sz="2000" dirty="0"/>
              <a:t/>
            </a:r>
            <a:br>
              <a:rPr lang="nb-NO" sz="2000" dirty="0"/>
            </a:br>
            <a:r>
              <a:rPr lang="en-US" sz="2000" b="1" dirty="0"/>
              <a:t>RESSURSFORVALTNING</a:t>
            </a:r>
            <a:r>
              <a:rPr lang="nb-NO" sz="2000" dirty="0"/>
              <a:t> </a:t>
            </a:r>
            <a:r>
              <a:rPr lang="nb-NO" sz="2000" dirty="0" smtClean="0">
                <a:solidFill>
                  <a:srgbClr val="000000"/>
                </a:solidFill>
              </a:rPr>
              <a:t/>
            </a:r>
            <a:br>
              <a:rPr lang="nb-NO" sz="2000" dirty="0" smtClean="0">
                <a:solidFill>
                  <a:srgbClr val="000000"/>
                </a:solidFill>
              </a:rPr>
            </a:br>
            <a:r>
              <a:rPr lang="nb-NO" sz="2000" dirty="0" smtClean="0">
                <a:solidFill>
                  <a:srgbClr val="000000"/>
                </a:solidFill>
              </a:rPr>
              <a:t/>
            </a:r>
            <a:br>
              <a:rPr lang="nb-NO" sz="2000" dirty="0" smtClean="0">
                <a:solidFill>
                  <a:srgbClr val="000000"/>
                </a:solidFill>
              </a:rPr>
            </a:br>
            <a:r>
              <a:rPr lang="en-US" sz="2400" b="1" dirty="0" err="1">
                <a:solidFill>
                  <a:schemeClr val="tx1"/>
                </a:solidFill>
              </a:rPr>
              <a:t>Kap</a:t>
            </a:r>
            <a:r>
              <a:rPr lang="en-US" sz="2400" b="1" dirty="0">
                <a:solidFill>
                  <a:schemeClr val="tx1"/>
                </a:solidFill>
              </a:rPr>
              <a:t>. 19: </a:t>
            </a:r>
            <a:r>
              <a:rPr lang="en-US" sz="2400" b="1" dirty="0" smtClean="0">
                <a:solidFill>
                  <a:schemeClr val="tx1"/>
                </a:solidFill>
              </a:rPr>
              <a:t/>
            </a:r>
            <a:br>
              <a:rPr lang="en-US" sz="2400" b="1" dirty="0" smtClean="0">
                <a:solidFill>
                  <a:schemeClr val="tx1"/>
                </a:solidFill>
              </a:rPr>
            </a:br>
            <a:r>
              <a:rPr lang="en-US" sz="2400" b="1" dirty="0" smtClean="0">
                <a:solidFill>
                  <a:schemeClr val="tx1"/>
                </a:solidFill>
              </a:rPr>
              <a:t>VAREHANDEL</a:t>
            </a:r>
            <a:r>
              <a:rPr lang="nb-NO" sz="2400" dirty="0" smtClean="0">
                <a:solidFill>
                  <a:schemeClr val="tx1"/>
                </a:solidFill>
              </a:rPr>
              <a:t> </a:t>
            </a:r>
            <a:endParaRPr lang="nb-NO" sz="2400" b="1" dirty="0">
              <a:solidFill>
                <a:schemeClr val="tx1"/>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5096550" y="0"/>
            <a:ext cx="6665612" cy="6857999"/>
          </a:xfrm>
        </p:spPr>
        <p:txBody>
          <a:bodyPr>
            <a:noAutofit/>
          </a:bodyPr>
          <a:lstStyle/>
          <a:p>
            <a:pPr marL="0" indent="0">
              <a:spcBef>
                <a:spcPts val="300"/>
              </a:spcBef>
              <a:buNone/>
            </a:pPr>
            <a:r>
              <a:rPr lang="en-US" sz="1600" b="1" i="1" dirty="0" smtClean="0">
                <a:latin typeface="+mj-lt"/>
              </a:rPr>
              <a:t>[</a:t>
            </a:r>
            <a:r>
              <a:rPr lang="en-US" sz="1600" b="1" i="1" dirty="0" err="1" smtClean="0">
                <a:latin typeface="+mj-lt"/>
              </a:rPr>
              <a:t>Ingen</a:t>
            </a:r>
            <a:r>
              <a:rPr lang="en-US" sz="1600" b="1" i="1" dirty="0" smtClean="0">
                <a:latin typeface="+mj-lt"/>
              </a:rPr>
              <a:t> </a:t>
            </a:r>
            <a:r>
              <a:rPr lang="en-US" sz="1600" b="1" i="1" dirty="0" err="1" smtClean="0">
                <a:latin typeface="+mj-lt"/>
              </a:rPr>
              <a:t>underkapitler</a:t>
            </a:r>
            <a:r>
              <a:rPr lang="en-US" sz="1600" b="1" i="1" dirty="0" smtClean="0">
                <a:latin typeface="+mj-lt"/>
              </a:rPr>
              <a:t>]</a:t>
            </a:r>
          </a:p>
          <a:p>
            <a:pPr marL="0" indent="0">
              <a:spcBef>
                <a:spcPts val="300"/>
              </a:spcBef>
              <a:buNone/>
            </a:pPr>
            <a:r>
              <a:rPr lang="nb-NO" sz="1600" b="1" dirty="0">
                <a:latin typeface="+mj-lt"/>
              </a:rPr>
              <a:t>Rødt vil: </a:t>
            </a:r>
          </a:p>
          <a:p>
            <a:pPr marL="342900" indent="-342900">
              <a:spcBef>
                <a:spcPts val="400"/>
              </a:spcBef>
              <a:buFont typeface="+mj-lt"/>
              <a:buAutoNum type="alphaLcParenR"/>
            </a:pPr>
            <a:r>
              <a:rPr lang="nb-NO" sz="1400" dirty="0" smtClean="0">
                <a:latin typeface="+mj-lt"/>
              </a:rPr>
              <a:t>Full </a:t>
            </a:r>
            <a:r>
              <a:rPr lang="nb-NO" sz="1400" dirty="0">
                <a:latin typeface="+mj-lt"/>
              </a:rPr>
              <a:t>åpenhet om innkjøpsbetingelser og priser mellom industri og handel. </a:t>
            </a:r>
          </a:p>
          <a:p>
            <a:pPr marL="342900" indent="-342900">
              <a:spcBef>
                <a:spcPts val="400"/>
              </a:spcBef>
              <a:buFont typeface="+mj-lt"/>
              <a:buAutoNum type="alphaLcParenR"/>
            </a:pPr>
            <a:r>
              <a:rPr lang="nb-NO" sz="1400" dirty="0" smtClean="0">
                <a:latin typeface="+mj-lt"/>
              </a:rPr>
              <a:t>Åpenhet </a:t>
            </a:r>
            <a:r>
              <a:rPr lang="nb-NO" sz="1400" dirty="0">
                <a:latin typeface="+mj-lt"/>
              </a:rPr>
              <a:t>om kjøpesentres avtalevilkår. </a:t>
            </a:r>
          </a:p>
          <a:p>
            <a:pPr marL="342900" indent="-342900">
              <a:spcBef>
                <a:spcPts val="400"/>
              </a:spcBef>
              <a:buFont typeface="+mj-lt"/>
              <a:buAutoNum type="alphaLcParenR"/>
            </a:pPr>
            <a:r>
              <a:rPr lang="nb-NO" sz="1400" dirty="0" smtClean="0">
                <a:latin typeface="+mj-lt"/>
              </a:rPr>
              <a:t>Arbeide </a:t>
            </a:r>
            <a:r>
              <a:rPr lang="nb-NO" sz="1400" dirty="0">
                <a:latin typeface="+mj-lt"/>
              </a:rPr>
              <a:t>for å opprette et felles innkjøps- og distribusjonsselskap som kan forhandle felles rabatter tilgjengelig for alle butikker, også butikker utenfor kjedenes kontroll. Selskapet skal koordinere distribusjon med direktedistribusjon fra produsent og samdistribusjon der dette er miljømessig gunstig. </a:t>
            </a:r>
          </a:p>
          <a:p>
            <a:pPr marL="342900" indent="-342900">
              <a:spcBef>
                <a:spcPts val="400"/>
              </a:spcBef>
              <a:buFont typeface="+mj-lt"/>
              <a:buAutoNum type="alphaLcParenR"/>
            </a:pPr>
            <a:r>
              <a:rPr lang="nb-NO" sz="1400" dirty="0" smtClean="0">
                <a:latin typeface="+mj-lt"/>
              </a:rPr>
              <a:t>Så </a:t>
            </a:r>
            <a:r>
              <a:rPr lang="nb-NO" sz="1400" dirty="0">
                <a:latin typeface="+mj-lt"/>
              </a:rPr>
              <a:t>lenge et slikt felles system ikke er etablert sikre produsenters rett til å bruke egendistribusjon hvis de mener det er formålstjenlig. </a:t>
            </a:r>
          </a:p>
          <a:p>
            <a:pPr marL="342900" indent="-342900">
              <a:spcBef>
                <a:spcPts val="400"/>
              </a:spcBef>
              <a:buFont typeface="+mj-lt"/>
              <a:buAutoNum type="alphaLcParenR"/>
            </a:pPr>
            <a:r>
              <a:rPr lang="nb-NO" sz="1400" dirty="0" smtClean="0">
                <a:latin typeface="+mj-lt"/>
              </a:rPr>
              <a:t>Sikre </a:t>
            </a:r>
            <a:r>
              <a:rPr lang="nb-NO" sz="1400" dirty="0">
                <a:latin typeface="+mj-lt"/>
              </a:rPr>
              <a:t>innkjøpsbetingelser som gjør det mulig for frittstående kjøpmenn å få innkjøp og distribusjon til konkurransedyktig pris. </a:t>
            </a:r>
          </a:p>
          <a:p>
            <a:pPr marL="342900" indent="-342900">
              <a:spcBef>
                <a:spcPts val="400"/>
              </a:spcBef>
              <a:buFont typeface="+mj-lt"/>
              <a:buAutoNum type="alphaLcParenR"/>
            </a:pPr>
            <a:r>
              <a:rPr lang="nb-NO" sz="1400" dirty="0" smtClean="0">
                <a:latin typeface="+mj-lt"/>
              </a:rPr>
              <a:t>Støtte </a:t>
            </a:r>
            <a:r>
              <a:rPr lang="nb-NO" sz="1400" dirty="0">
                <a:latin typeface="+mj-lt"/>
              </a:rPr>
              <a:t>arbeidet for å gjøre lov om god handelsskikk effektiv. Loven er et viktig, men ikke tilstrekkelig skritt for å sikre en bedre maktbalanse mellom varehandel og industri. </a:t>
            </a:r>
          </a:p>
          <a:p>
            <a:pPr marL="342900" indent="-342900">
              <a:spcBef>
                <a:spcPts val="400"/>
              </a:spcBef>
              <a:buFont typeface="+mj-lt"/>
              <a:buAutoNum type="alphaLcParenR"/>
            </a:pPr>
            <a:r>
              <a:rPr lang="nb-NO" sz="1400" dirty="0" smtClean="0">
                <a:latin typeface="+mj-lt"/>
              </a:rPr>
              <a:t>En </a:t>
            </a:r>
            <a:r>
              <a:rPr lang="nb-NO" sz="1400" dirty="0">
                <a:latin typeface="+mj-lt"/>
              </a:rPr>
              <a:t>skattepolitikk som fjerner konkurransefordelene internasjonale konsern har i dag. </a:t>
            </a:r>
          </a:p>
          <a:p>
            <a:pPr marL="342900" indent="-342900">
              <a:spcBef>
                <a:spcPts val="400"/>
              </a:spcBef>
              <a:buFont typeface="+mj-lt"/>
              <a:buAutoNum type="alphaLcParenR"/>
            </a:pPr>
            <a:r>
              <a:rPr lang="nb-NO" sz="1400" dirty="0" smtClean="0">
                <a:latin typeface="+mj-lt"/>
              </a:rPr>
              <a:t>Arbeide </a:t>
            </a:r>
            <a:r>
              <a:rPr lang="nb-NO" sz="1400" dirty="0">
                <a:latin typeface="+mj-lt"/>
              </a:rPr>
              <a:t>for å avvikle maktrabatter både mellom produsenter og mellom produsenter og handel. </a:t>
            </a:r>
          </a:p>
          <a:p>
            <a:pPr marL="342900" indent="-342900">
              <a:spcBef>
                <a:spcPts val="400"/>
              </a:spcBef>
              <a:buFont typeface="+mj-lt"/>
              <a:buAutoNum type="alphaLcParenR"/>
            </a:pPr>
            <a:r>
              <a:rPr lang="nb-NO" sz="1400" dirty="0" smtClean="0">
                <a:latin typeface="+mj-lt"/>
              </a:rPr>
              <a:t>Støtte </a:t>
            </a:r>
            <a:r>
              <a:rPr lang="nb-NO" sz="1400" dirty="0">
                <a:latin typeface="+mj-lt"/>
              </a:rPr>
              <a:t>fagbevegelsens arbeid for å gi ansatte i franchise- og kjøpesentrene innflytelse på hvordan kjeder og sentre drives.</a:t>
            </a:r>
          </a:p>
        </p:txBody>
      </p:sp>
    </p:spTree>
    <p:extLst>
      <p:ext uri="{BB962C8B-B14F-4D97-AF65-F5344CB8AC3E}">
        <p14:creationId xmlns:p14="http://schemas.microsoft.com/office/powerpoint/2010/main" val="370357134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300111"/>
            <a:ext cx="3498979" cy="2506255"/>
          </a:xfrm>
        </p:spPr>
        <p:txBody>
          <a:bodyPr tIns="122400" bIns="122400">
            <a:normAutofit/>
          </a:bodyPr>
          <a:lstStyle/>
          <a:p>
            <a:r>
              <a:rPr lang="en-US" sz="2000" b="1" dirty="0"/>
              <a:t>INDUSTRI OG </a:t>
            </a:r>
            <a:r>
              <a:rPr lang="nb-NO" sz="2000" dirty="0"/>
              <a:t/>
            </a:r>
            <a:br>
              <a:rPr lang="nb-NO" sz="2000" dirty="0"/>
            </a:br>
            <a:r>
              <a:rPr lang="en-US" sz="2000" b="1" dirty="0"/>
              <a:t>RESSURSFORVALTNING</a:t>
            </a:r>
            <a:r>
              <a:rPr lang="nb-NO" sz="2000" dirty="0"/>
              <a:t> </a:t>
            </a:r>
            <a:r>
              <a:rPr lang="nb-NO" sz="2000" dirty="0" smtClean="0">
                <a:solidFill>
                  <a:srgbClr val="000000"/>
                </a:solidFill>
              </a:rPr>
              <a:t/>
            </a:r>
            <a:br>
              <a:rPr lang="nb-NO" sz="2000" dirty="0" smtClean="0">
                <a:solidFill>
                  <a:srgbClr val="000000"/>
                </a:solidFill>
              </a:rPr>
            </a:br>
            <a:r>
              <a:rPr lang="nb-NO" sz="2000" dirty="0" smtClean="0">
                <a:solidFill>
                  <a:srgbClr val="000000"/>
                </a:solidFill>
              </a:rPr>
              <a:t/>
            </a:r>
            <a:br>
              <a:rPr lang="nb-NO" sz="2000" dirty="0" smtClean="0">
                <a:solidFill>
                  <a:srgbClr val="000000"/>
                </a:solidFill>
              </a:rPr>
            </a:br>
            <a:r>
              <a:rPr lang="en-US" sz="2400" b="1" dirty="0" err="1">
                <a:solidFill>
                  <a:srgbClr val="000000"/>
                </a:solidFill>
              </a:rPr>
              <a:t>Kap</a:t>
            </a:r>
            <a:r>
              <a:rPr lang="en-US" sz="2400" b="1" dirty="0">
                <a:solidFill>
                  <a:srgbClr val="000000"/>
                </a:solidFill>
              </a:rPr>
              <a:t>. 20: </a:t>
            </a:r>
            <a:r>
              <a:rPr lang="en-US" sz="2400" b="1" dirty="0" smtClean="0">
                <a:solidFill>
                  <a:srgbClr val="000000"/>
                </a:solidFill>
              </a:rPr>
              <a:t/>
            </a:r>
            <a:br>
              <a:rPr lang="en-US" sz="2400" b="1" dirty="0" smtClean="0">
                <a:solidFill>
                  <a:srgbClr val="000000"/>
                </a:solidFill>
              </a:rPr>
            </a:br>
            <a:r>
              <a:rPr lang="en-US" sz="2400" b="1" dirty="0" smtClean="0">
                <a:solidFill>
                  <a:srgbClr val="000000"/>
                </a:solidFill>
              </a:rPr>
              <a:t>FISKERI</a:t>
            </a:r>
            <a:r>
              <a:rPr lang="nb-NO" sz="2400" dirty="0" smtClean="0">
                <a:solidFill>
                  <a:srgbClr val="000000"/>
                </a:solidFill>
              </a:rPr>
              <a:t>  </a:t>
            </a:r>
            <a:endParaRPr lang="nb-NO" sz="2400" b="1" dirty="0">
              <a:solidFill>
                <a:srgbClr val="000000"/>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5068171" y="1252731"/>
            <a:ext cx="6665612" cy="2471832"/>
          </a:xfrm>
        </p:spPr>
        <p:txBody>
          <a:bodyPr>
            <a:noAutofit/>
          </a:bodyPr>
          <a:lstStyle/>
          <a:p>
            <a:pPr marL="0" indent="0">
              <a:buNone/>
            </a:pPr>
            <a:r>
              <a:rPr lang="en-US" sz="2000" b="1" i="1" dirty="0" err="1" smtClean="0">
                <a:latin typeface="+mj-lt"/>
              </a:rPr>
              <a:t>Underkapitler</a:t>
            </a:r>
            <a:r>
              <a:rPr lang="en-US" sz="2000" b="1" dirty="0" smtClean="0">
                <a:latin typeface="+mj-lt"/>
              </a:rPr>
              <a:t>:</a:t>
            </a:r>
            <a:endParaRPr lang="en-US" sz="2000" b="1" dirty="0">
              <a:latin typeface="+mj-lt"/>
            </a:endParaRPr>
          </a:p>
          <a:p>
            <a:r>
              <a:rPr lang="en-US" sz="1600" b="1" dirty="0">
                <a:latin typeface="+mj-lt"/>
              </a:rPr>
              <a:t>20.1 </a:t>
            </a:r>
            <a:r>
              <a:rPr lang="en-US" sz="1600" b="1" dirty="0" err="1">
                <a:latin typeface="+mj-lt"/>
              </a:rPr>
              <a:t>Fiskeri</a:t>
            </a:r>
            <a:r>
              <a:rPr lang="en-US" sz="1600" b="1" dirty="0">
                <a:latin typeface="+mj-lt"/>
              </a:rPr>
              <a:t> </a:t>
            </a:r>
            <a:endParaRPr lang="nb-NO" sz="1600" dirty="0">
              <a:latin typeface="+mj-lt"/>
            </a:endParaRPr>
          </a:p>
          <a:p>
            <a:r>
              <a:rPr lang="en-US" sz="1600" b="1" dirty="0">
                <a:latin typeface="+mj-lt"/>
              </a:rPr>
              <a:t>20.2 Et </a:t>
            </a:r>
            <a:r>
              <a:rPr lang="en-US" sz="1600" b="1" dirty="0" err="1">
                <a:latin typeface="+mj-lt"/>
              </a:rPr>
              <a:t>miljøvennlig</a:t>
            </a:r>
            <a:r>
              <a:rPr lang="en-US" sz="1600" b="1" dirty="0">
                <a:latin typeface="+mj-lt"/>
              </a:rPr>
              <a:t> </a:t>
            </a:r>
            <a:r>
              <a:rPr lang="en-US" sz="1600" b="1" dirty="0" err="1">
                <a:latin typeface="+mj-lt"/>
              </a:rPr>
              <a:t>fiskeoppdrett</a:t>
            </a:r>
            <a:r>
              <a:rPr lang="en-US" sz="1600" b="1" dirty="0">
                <a:latin typeface="+mj-lt"/>
              </a:rPr>
              <a:t> </a:t>
            </a:r>
            <a:endParaRPr lang="nb-NO" sz="1600" dirty="0">
              <a:latin typeface="+mj-lt"/>
            </a:endParaRPr>
          </a:p>
          <a:p>
            <a:r>
              <a:rPr lang="en-US" sz="1600" b="1" dirty="0">
                <a:latin typeface="+mj-lt"/>
              </a:rPr>
              <a:t>20.3 </a:t>
            </a:r>
            <a:r>
              <a:rPr lang="en-US" sz="1600" b="1" dirty="0" err="1">
                <a:latin typeface="+mj-lt"/>
              </a:rPr>
              <a:t>Sameksistens</a:t>
            </a:r>
            <a:r>
              <a:rPr lang="en-US" sz="1600" b="1" dirty="0">
                <a:latin typeface="+mj-lt"/>
              </a:rPr>
              <a:t> </a:t>
            </a:r>
            <a:r>
              <a:rPr lang="en-US" sz="1600" b="1" dirty="0" err="1">
                <a:latin typeface="+mj-lt"/>
              </a:rPr>
              <a:t>på</a:t>
            </a:r>
            <a:r>
              <a:rPr lang="en-US" sz="1600" b="1" dirty="0">
                <a:latin typeface="+mj-lt"/>
              </a:rPr>
              <a:t> </a:t>
            </a:r>
            <a:r>
              <a:rPr lang="en-US" sz="1600" b="1" dirty="0" err="1">
                <a:latin typeface="+mj-lt"/>
              </a:rPr>
              <a:t>havet</a:t>
            </a:r>
            <a:r>
              <a:rPr lang="en-US" sz="1600" b="1" dirty="0">
                <a:latin typeface="+mj-lt"/>
              </a:rPr>
              <a:t> </a:t>
            </a:r>
            <a:r>
              <a:rPr lang="nb-NO" sz="1600" dirty="0">
                <a:latin typeface="+mj-lt"/>
              </a:rPr>
              <a:t> </a:t>
            </a:r>
          </a:p>
        </p:txBody>
      </p:sp>
    </p:spTree>
    <p:extLst>
      <p:ext uri="{BB962C8B-B14F-4D97-AF65-F5344CB8AC3E}">
        <p14:creationId xmlns:p14="http://schemas.microsoft.com/office/powerpoint/2010/main" val="338974801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300111"/>
            <a:ext cx="3498979" cy="2506255"/>
          </a:xfrm>
        </p:spPr>
        <p:txBody>
          <a:bodyPr tIns="122400" bIns="122400">
            <a:normAutofit/>
          </a:bodyPr>
          <a:lstStyle/>
          <a:p>
            <a:r>
              <a:rPr lang="en-US" sz="2000" b="1" dirty="0"/>
              <a:t>INDUSTRI OG </a:t>
            </a:r>
            <a:r>
              <a:rPr lang="nb-NO" sz="2000" dirty="0"/>
              <a:t/>
            </a:r>
            <a:br>
              <a:rPr lang="nb-NO" sz="2000" dirty="0"/>
            </a:br>
            <a:r>
              <a:rPr lang="en-US" sz="2000" b="1" dirty="0"/>
              <a:t>RESSURSFORVALTNING</a:t>
            </a:r>
            <a:r>
              <a:rPr lang="nb-NO" sz="2000" dirty="0"/>
              <a:t> </a:t>
            </a:r>
            <a:r>
              <a:rPr lang="nb-NO" sz="2000" dirty="0" smtClean="0">
                <a:solidFill>
                  <a:srgbClr val="000000"/>
                </a:solidFill>
              </a:rPr>
              <a:t/>
            </a:r>
            <a:br>
              <a:rPr lang="nb-NO" sz="2000" dirty="0" smtClean="0">
                <a:solidFill>
                  <a:srgbClr val="000000"/>
                </a:solidFill>
              </a:rPr>
            </a:br>
            <a:r>
              <a:rPr lang="nb-NO" sz="2000" dirty="0" smtClean="0">
                <a:solidFill>
                  <a:srgbClr val="000000"/>
                </a:solidFill>
              </a:rPr>
              <a:t/>
            </a:r>
            <a:br>
              <a:rPr lang="nb-NO" sz="2000" dirty="0" smtClean="0">
                <a:solidFill>
                  <a:srgbClr val="000000"/>
                </a:solidFill>
              </a:rPr>
            </a:br>
            <a:r>
              <a:rPr lang="en-US" sz="2400" b="1" dirty="0" err="1">
                <a:solidFill>
                  <a:srgbClr val="000000"/>
                </a:solidFill>
              </a:rPr>
              <a:t>Kap</a:t>
            </a:r>
            <a:r>
              <a:rPr lang="en-US" sz="2400" b="1" dirty="0">
                <a:solidFill>
                  <a:srgbClr val="000000"/>
                </a:solidFill>
              </a:rPr>
              <a:t>. 21: </a:t>
            </a:r>
            <a:r>
              <a:rPr lang="en-US" sz="2400" b="1" dirty="0" smtClean="0">
                <a:solidFill>
                  <a:srgbClr val="000000"/>
                </a:solidFill>
              </a:rPr>
              <a:t/>
            </a:r>
            <a:br>
              <a:rPr lang="en-US" sz="2400" b="1" dirty="0" smtClean="0">
                <a:solidFill>
                  <a:srgbClr val="000000"/>
                </a:solidFill>
              </a:rPr>
            </a:br>
            <a:r>
              <a:rPr lang="en-US" sz="2400" b="1" dirty="0" smtClean="0">
                <a:solidFill>
                  <a:srgbClr val="000000"/>
                </a:solidFill>
              </a:rPr>
              <a:t>LANDBRUK</a:t>
            </a:r>
            <a:r>
              <a:rPr lang="nb-NO" sz="2400" dirty="0" smtClean="0">
                <a:solidFill>
                  <a:srgbClr val="000000"/>
                </a:solidFill>
              </a:rPr>
              <a:t> </a:t>
            </a:r>
            <a:endParaRPr lang="nb-NO" sz="2800" b="1" dirty="0">
              <a:solidFill>
                <a:srgbClr val="000000"/>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5011727" y="1195822"/>
            <a:ext cx="6665612" cy="4329206"/>
          </a:xfrm>
        </p:spPr>
        <p:txBody>
          <a:bodyPr>
            <a:noAutofit/>
          </a:bodyPr>
          <a:lstStyle/>
          <a:p>
            <a:pPr marL="0" indent="0">
              <a:buNone/>
            </a:pPr>
            <a:r>
              <a:rPr lang="en-US" sz="2000" b="1" i="1" dirty="0" err="1" smtClean="0">
                <a:latin typeface="+mj-lt"/>
              </a:rPr>
              <a:t>Underkapitler</a:t>
            </a:r>
            <a:r>
              <a:rPr lang="en-US" sz="2000" b="1" dirty="0" smtClean="0">
                <a:latin typeface="+mj-lt"/>
              </a:rPr>
              <a:t>:</a:t>
            </a:r>
            <a:endParaRPr lang="en-US" sz="2000" b="1" dirty="0">
              <a:latin typeface="+mj-lt"/>
            </a:endParaRPr>
          </a:p>
          <a:p>
            <a:r>
              <a:rPr lang="en-US" sz="1600" b="1" dirty="0">
                <a:latin typeface="+mj-lt"/>
              </a:rPr>
              <a:t>21.1 </a:t>
            </a:r>
            <a:r>
              <a:rPr lang="en-US" sz="1600" b="1" dirty="0" err="1">
                <a:latin typeface="+mj-lt"/>
              </a:rPr>
              <a:t>Mer</a:t>
            </a:r>
            <a:r>
              <a:rPr lang="en-US" sz="1600" b="1" dirty="0">
                <a:latin typeface="+mj-lt"/>
              </a:rPr>
              <a:t> </a:t>
            </a:r>
            <a:r>
              <a:rPr lang="en-US" sz="1600" b="1" dirty="0" err="1">
                <a:latin typeface="+mj-lt"/>
              </a:rPr>
              <a:t>norsk</a:t>
            </a:r>
            <a:r>
              <a:rPr lang="en-US" sz="1600" b="1" dirty="0">
                <a:latin typeface="+mj-lt"/>
              </a:rPr>
              <a:t> </a:t>
            </a:r>
            <a:r>
              <a:rPr lang="en-US" sz="1600" b="1" dirty="0" err="1">
                <a:latin typeface="+mj-lt"/>
              </a:rPr>
              <a:t>matproduksjon</a:t>
            </a:r>
            <a:r>
              <a:rPr lang="en-US" sz="1600" b="1" dirty="0">
                <a:latin typeface="+mj-lt"/>
              </a:rPr>
              <a:t> </a:t>
            </a:r>
            <a:endParaRPr lang="nb-NO" sz="1600" dirty="0">
              <a:latin typeface="+mj-lt"/>
            </a:endParaRPr>
          </a:p>
          <a:p>
            <a:r>
              <a:rPr lang="en-US" sz="1600" b="1" dirty="0">
                <a:latin typeface="+mj-lt"/>
              </a:rPr>
              <a:t>21.2 </a:t>
            </a:r>
            <a:r>
              <a:rPr lang="en-US" sz="1600" b="1" dirty="0" err="1">
                <a:latin typeface="+mj-lt"/>
              </a:rPr>
              <a:t>Importvern</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beredskap</a:t>
            </a:r>
            <a:r>
              <a:rPr lang="en-US" sz="1600" b="1" dirty="0">
                <a:latin typeface="+mj-lt"/>
              </a:rPr>
              <a:t> </a:t>
            </a:r>
            <a:endParaRPr lang="nb-NO" sz="1600" dirty="0">
              <a:latin typeface="+mj-lt"/>
            </a:endParaRPr>
          </a:p>
          <a:p>
            <a:r>
              <a:rPr lang="en-US" sz="1600" b="1" dirty="0">
                <a:latin typeface="+mj-lt"/>
              </a:rPr>
              <a:t>21.3 </a:t>
            </a:r>
            <a:r>
              <a:rPr lang="en-US" sz="1600" b="1" dirty="0" err="1">
                <a:latin typeface="+mj-lt"/>
              </a:rPr>
              <a:t>Sjølveigande</a:t>
            </a:r>
            <a:r>
              <a:rPr lang="en-US" sz="1600" b="1" dirty="0">
                <a:latin typeface="+mj-lt"/>
              </a:rPr>
              <a:t> </a:t>
            </a:r>
            <a:r>
              <a:rPr lang="en-US" sz="1600" b="1" dirty="0" err="1">
                <a:latin typeface="+mj-lt"/>
              </a:rPr>
              <a:t>bønder</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Landbrukssamvirke</a:t>
            </a:r>
            <a:r>
              <a:rPr lang="en-US" sz="1600" b="1" dirty="0">
                <a:latin typeface="+mj-lt"/>
              </a:rPr>
              <a:t> </a:t>
            </a:r>
            <a:endParaRPr lang="nb-NO" sz="1600" dirty="0">
              <a:latin typeface="+mj-lt"/>
            </a:endParaRPr>
          </a:p>
          <a:p>
            <a:r>
              <a:rPr lang="en-US" sz="1600" b="1" dirty="0">
                <a:latin typeface="+mj-lt"/>
              </a:rPr>
              <a:t>21.4 </a:t>
            </a:r>
            <a:r>
              <a:rPr lang="en-US" sz="1600" b="1" dirty="0" err="1">
                <a:latin typeface="+mj-lt"/>
              </a:rPr>
              <a:t>Klimavennlig</a:t>
            </a:r>
            <a:r>
              <a:rPr lang="en-US" sz="1600" b="1" dirty="0">
                <a:latin typeface="+mj-lt"/>
              </a:rPr>
              <a:t> </a:t>
            </a:r>
            <a:r>
              <a:rPr lang="en-US" sz="1600" b="1" dirty="0" err="1">
                <a:latin typeface="+mj-lt"/>
              </a:rPr>
              <a:t>landbruk</a:t>
            </a:r>
            <a:r>
              <a:rPr lang="en-US" sz="1600" b="1" dirty="0">
                <a:latin typeface="+mj-lt"/>
              </a:rPr>
              <a:t> </a:t>
            </a:r>
            <a:r>
              <a:rPr lang="en-US" sz="1600" b="1" i="1" dirty="0" smtClean="0">
                <a:solidFill>
                  <a:srgbClr val="FF0000"/>
                </a:solidFill>
                <a:latin typeface="+mj-lt"/>
              </a:rPr>
              <a:t>[DISSENS]</a:t>
            </a:r>
          </a:p>
          <a:p>
            <a:r>
              <a:rPr lang="en-US" sz="1600" b="1" dirty="0">
                <a:latin typeface="+mj-lt"/>
              </a:rPr>
              <a:t>21.5 God </a:t>
            </a:r>
            <a:r>
              <a:rPr lang="en-US" sz="1600" b="1" dirty="0" err="1" smtClean="0">
                <a:latin typeface="+mj-lt"/>
              </a:rPr>
              <a:t>dyrevelferd</a:t>
            </a:r>
            <a:r>
              <a:rPr lang="nb-NO" sz="1600" dirty="0" smtClean="0">
                <a:latin typeface="+mj-lt"/>
              </a:rPr>
              <a:t> </a:t>
            </a:r>
            <a:r>
              <a:rPr lang="en-US" sz="1600" b="1" i="1" dirty="0">
                <a:solidFill>
                  <a:srgbClr val="FF0000"/>
                </a:solidFill>
                <a:latin typeface="+mj-lt"/>
              </a:rPr>
              <a:t>[DISSENS</a:t>
            </a:r>
            <a:r>
              <a:rPr lang="en-US" sz="1600" b="1" i="1" dirty="0" smtClean="0">
                <a:solidFill>
                  <a:srgbClr val="FF0000"/>
                </a:solidFill>
                <a:latin typeface="+mj-lt"/>
              </a:rPr>
              <a:t>]</a:t>
            </a:r>
            <a:endParaRPr lang="nb-NO" sz="1600" dirty="0">
              <a:solidFill>
                <a:srgbClr val="FF0000"/>
              </a:solidFill>
              <a:latin typeface="+mj-lt"/>
            </a:endParaRPr>
          </a:p>
          <a:p>
            <a:r>
              <a:rPr lang="en-US" sz="1600" b="1" dirty="0" smtClean="0">
                <a:latin typeface="+mj-lt"/>
              </a:rPr>
              <a:t>21.6 </a:t>
            </a:r>
            <a:r>
              <a:rPr lang="en-US" sz="1600" b="1" dirty="0" err="1">
                <a:latin typeface="+mj-lt"/>
              </a:rPr>
              <a:t>Genetisk</a:t>
            </a:r>
            <a:r>
              <a:rPr lang="en-US" sz="1600" b="1" dirty="0">
                <a:latin typeface="+mj-lt"/>
              </a:rPr>
              <a:t> </a:t>
            </a:r>
            <a:r>
              <a:rPr lang="en-US" sz="1600" b="1" dirty="0" err="1">
                <a:latin typeface="+mj-lt"/>
              </a:rPr>
              <a:t>mangfold</a:t>
            </a:r>
            <a:r>
              <a:rPr lang="en-US" sz="1600" b="1" dirty="0">
                <a:latin typeface="+mj-lt"/>
              </a:rPr>
              <a:t> </a:t>
            </a:r>
            <a:r>
              <a:rPr lang="en-US" sz="1600" b="1" dirty="0" err="1">
                <a:latin typeface="+mj-lt"/>
              </a:rPr>
              <a:t>uten</a:t>
            </a:r>
            <a:r>
              <a:rPr lang="en-US" sz="1600" b="1" dirty="0">
                <a:latin typeface="+mj-lt"/>
              </a:rPr>
              <a:t> </a:t>
            </a:r>
            <a:r>
              <a:rPr lang="en-US" sz="1600" b="1" dirty="0" err="1">
                <a:latin typeface="+mj-lt"/>
              </a:rPr>
              <a:t>privat</a:t>
            </a:r>
            <a:r>
              <a:rPr lang="en-US" sz="1600" b="1" dirty="0">
                <a:latin typeface="+mj-lt"/>
              </a:rPr>
              <a:t> </a:t>
            </a:r>
            <a:r>
              <a:rPr lang="en-US" sz="1600" b="1" dirty="0" err="1">
                <a:latin typeface="+mj-lt"/>
              </a:rPr>
              <a:t>eiendomsrett</a:t>
            </a:r>
            <a:r>
              <a:rPr lang="en-US" sz="1600" b="1" dirty="0">
                <a:latin typeface="+mj-lt"/>
              </a:rPr>
              <a:t> </a:t>
            </a:r>
            <a:endParaRPr lang="nb-NO" sz="1600" dirty="0">
              <a:latin typeface="+mj-lt"/>
            </a:endParaRPr>
          </a:p>
          <a:p>
            <a:r>
              <a:rPr lang="en-US" sz="1600" b="1" dirty="0">
                <a:latin typeface="+mj-lt"/>
              </a:rPr>
              <a:t>21.7 </a:t>
            </a:r>
            <a:r>
              <a:rPr lang="en-US" sz="1600" b="1" dirty="0" err="1">
                <a:latin typeface="+mj-lt"/>
              </a:rPr>
              <a:t>Aktivt</a:t>
            </a:r>
            <a:r>
              <a:rPr lang="en-US" sz="1600" b="1" dirty="0">
                <a:latin typeface="+mj-lt"/>
              </a:rPr>
              <a:t> </a:t>
            </a:r>
            <a:r>
              <a:rPr lang="en-US" sz="1600" b="1" dirty="0" err="1">
                <a:latin typeface="+mj-lt"/>
              </a:rPr>
              <a:t>skogbruk</a:t>
            </a:r>
            <a:r>
              <a:rPr lang="nb-NO" sz="1600" dirty="0">
                <a:latin typeface="+mj-lt"/>
              </a:rPr>
              <a:t> </a:t>
            </a:r>
          </a:p>
        </p:txBody>
      </p:sp>
    </p:spTree>
    <p:extLst>
      <p:ext uri="{BB962C8B-B14F-4D97-AF65-F5344CB8AC3E}">
        <p14:creationId xmlns:p14="http://schemas.microsoft.com/office/powerpoint/2010/main" val="45309049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p:txBody>
          <a:bodyPr>
            <a:normAutofit/>
          </a:bodyPr>
          <a:lstStyle/>
          <a:p>
            <a:r>
              <a:rPr lang="en-US" sz="3600" b="1" dirty="0" smtClean="0"/>
              <a:t>KVINNEKAMP</a:t>
            </a:r>
            <a:r>
              <a:rPr lang="nb-NO" sz="3200" dirty="0" smtClean="0"/>
              <a:t/>
            </a:r>
            <a:br>
              <a:rPr lang="nb-NO" sz="3200" dirty="0" smtClean="0"/>
            </a:br>
            <a:r>
              <a:rPr lang="nb-NO" sz="1600" dirty="0" smtClean="0">
                <a:solidFill>
                  <a:srgbClr val="FFFFFF"/>
                </a:solidFill>
              </a:rPr>
              <a:t>(s. 55-58)</a:t>
            </a:r>
            <a:endParaRPr lang="nb-NO" sz="1600" dirty="0">
              <a:solidFill>
                <a:srgbClr val="FFFFFF"/>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5033653" y="1417160"/>
            <a:ext cx="6281873" cy="3532358"/>
          </a:xfrm>
        </p:spPr>
        <p:txBody>
          <a:bodyPr>
            <a:normAutofit/>
          </a:bodyPr>
          <a:lstStyle/>
          <a:p>
            <a:pPr marL="0" indent="0">
              <a:buNone/>
            </a:pPr>
            <a:r>
              <a:rPr lang="en-US" sz="2400" b="1" dirty="0" err="1">
                <a:latin typeface="+mj-lt"/>
              </a:rPr>
              <a:t>Kap</a:t>
            </a:r>
            <a:r>
              <a:rPr lang="en-US" sz="2400" b="1" dirty="0">
                <a:latin typeface="+mj-lt"/>
              </a:rPr>
              <a:t>. 22: </a:t>
            </a:r>
            <a:r>
              <a:rPr lang="en-US" sz="2400" b="1" dirty="0" smtClean="0">
                <a:latin typeface="+mj-lt"/>
              </a:rPr>
              <a:t>KVINNEKAMP</a:t>
            </a:r>
            <a:r>
              <a:rPr lang="nb-NO" sz="2400" b="1" dirty="0" smtClean="0">
                <a:latin typeface="+mj-lt"/>
              </a:rPr>
              <a:t> </a:t>
            </a:r>
          </a:p>
          <a:p>
            <a:pPr marL="0" indent="0">
              <a:buNone/>
            </a:pPr>
            <a:r>
              <a:rPr lang="en-US" sz="1600" b="1" i="1" dirty="0" err="1" smtClean="0">
                <a:latin typeface="+mj-lt"/>
              </a:rPr>
              <a:t>Underkapitler</a:t>
            </a:r>
            <a:r>
              <a:rPr lang="en-US" sz="1600" b="1" i="1" dirty="0">
                <a:latin typeface="+mj-lt"/>
              </a:rPr>
              <a:t>:</a:t>
            </a:r>
          </a:p>
          <a:p>
            <a:r>
              <a:rPr lang="en-US" sz="1600" b="1" dirty="0" smtClean="0">
                <a:latin typeface="+mj-lt"/>
              </a:rPr>
              <a:t>22.1 </a:t>
            </a:r>
            <a:r>
              <a:rPr lang="en-US" sz="1600" b="1" dirty="0" err="1">
                <a:latin typeface="+mj-lt"/>
              </a:rPr>
              <a:t>Økonomisk</a:t>
            </a:r>
            <a:r>
              <a:rPr lang="en-US" sz="1600" b="1" dirty="0">
                <a:latin typeface="+mj-lt"/>
              </a:rPr>
              <a:t> </a:t>
            </a:r>
            <a:r>
              <a:rPr lang="en-US" sz="1600" b="1" dirty="0" err="1">
                <a:latin typeface="+mj-lt"/>
              </a:rPr>
              <a:t>selvstendighet</a:t>
            </a:r>
            <a:r>
              <a:rPr lang="en-US" sz="1600" b="1" dirty="0">
                <a:latin typeface="+mj-lt"/>
              </a:rPr>
              <a:t> </a:t>
            </a:r>
            <a:endParaRPr lang="nb-NO" sz="1600" dirty="0">
              <a:latin typeface="+mj-lt"/>
            </a:endParaRPr>
          </a:p>
          <a:p>
            <a:r>
              <a:rPr lang="en-US" sz="1600" b="1" dirty="0">
                <a:latin typeface="+mj-lt"/>
              </a:rPr>
              <a:t>22.2 </a:t>
            </a:r>
            <a:r>
              <a:rPr lang="en-US" sz="1600" b="1" dirty="0" err="1">
                <a:latin typeface="+mj-lt"/>
              </a:rPr>
              <a:t>Råderett</a:t>
            </a:r>
            <a:r>
              <a:rPr lang="en-US" sz="1600" b="1" dirty="0">
                <a:latin typeface="+mj-lt"/>
              </a:rPr>
              <a:t> over </a:t>
            </a:r>
            <a:r>
              <a:rPr lang="en-US" sz="1600" b="1" dirty="0" err="1">
                <a:latin typeface="+mj-lt"/>
              </a:rPr>
              <a:t>egen</a:t>
            </a:r>
            <a:r>
              <a:rPr lang="en-US" sz="1600" b="1" dirty="0">
                <a:latin typeface="+mj-lt"/>
              </a:rPr>
              <a:t> </a:t>
            </a:r>
            <a:r>
              <a:rPr lang="en-US" sz="1600" b="1" dirty="0" err="1">
                <a:latin typeface="+mj-lt"/>
              </a:rPr>
              <a:t>kropp</a:t>
            </a:r>
            <a:r>
              <a:rPr lang="en-US" sz="1600" b="1" dirty="0">
                <a:latin typeface="+mj-lt"/>
              </a:rPr>
              <a:t> </a:t>
            </a:r>
            <a:endParaRPr lang="nb-NO" sz="1600" dirty="0">
              <a:latin typeface="+mj-lt"/>
            </a:endParaRPr>
          </a:p>
          <a:p>
            <a:r>
              <a:rPr lang="en-US" sz="1600" b="1" dirty="0">
                <a:latin typeface="+mj-lt"/>
              </a:rPr>
              <a:t>22.3 </a:t>
            </a:r>
            <a:r>
              <a:rPr lang="en-US" sz="1600" b="1" dirty="0" err="1">
                <a:latin typeface="+mj-lt"/>
              </a:rPr>
              <a:t>Reproduktive</a:t>
            </a:r>
            <a:r>
              <a:rPr lang="en-US" sz="1600" b="1" dirty="0">
                <a:latin typeface="+mj-lt"/>
              </a:rPr>
              <a:t> </a:t>
            </a:r>
            <a:r>
              <a:rPr lang="en-US" sz="1600" b="1" dirty="0" err="1">
                <a:latin typeface="+mj-lt"/>
              </a:rPr>
              <a:t>rettigheter</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kvinnehelse</a:t>
            </a:r>
            <a:r>
              <a:rPr lang="en-US" sz="1600" b="1" dirty="0">
                <a:latin typeface="+mj-lt"/>
              </a:rPr>
              <a:t> </a:t>
            </a:r>
            <a:endParaRPr lang="nb-NO" sz="1600" dirty="0">
              <a:latin typeface="+mj-lt"/>
            </a:endParaRPr>
          </a:p>
          <a:p>
            <a:r>
              <a:rPr lang="en-US" sz="1600" b="1" dirty="0">
                <a:latin typeface="+mj-lt"/>
              </a:rPr>
              <a:t>22.4 </a:t>
            </a:r>
            <a:r>
              <a:rPr lang="en-US" sz="1600" b="1" dirty="0" err="1">
                <a:latin typeface="+mj-lt"/>
              </a:rPr>
              <a:t>Vold</a:t>
            </a:r>
            <a:r>
              <a:rPr lang="en-US" sz="1600" b="1" dirty="0">
                <a:latin typeface="+mj-lt"/>
              </a:rPr>
              <a:t>, </a:t>
            </a:r>
            <a:r>
              <a:rPr lang="en-US" sz="1600" b="1" dirty="0" err="1">
                <a:latin typeface="+mj-lt"/>
              </a:rPr>
              <a:t>voldtekt</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seksuell</a:t>
            </a:r>
            <a:r>
              <a:rPr lang="en-US" sz="1600" b="1" dirty="0">
                <a:latin typeface="+mj-lt"/>
              </a:rPr>
              <a:t> </a:t>
            </a:r>
            <a:r>
              <a:rPr lang="en-US" sz="1600" b="1" dirty="0" err="1">
                <a:latin typeface="+mj-lt"/>
              </a:rPr>
              <a:t>trakassering</a:t>
            </a:r>
            <a:r>
              <a:rPr lang="en-US" sz="1600" b="1" dirty="0">
                <a:latin typeface="+mj-lt"/>
              </a:rPr>
              <a:t> </a:t>
            </a:r>
            <a:endParaRPr lang="nb-NO" sz="1600" dirty="0">
              <a:latin typeface="+mj-lt"/>
            </a:endParaRPr>
          </a:p>
          <a:p>
            <a:r>
              <a:rPr lang="en-US" sz="1600" b="1" dirty="0">
                <a:latin typeface="+mj-lt"/>
              </a:rPr>
              <a:t>22.5 </a:t>
            </a:r>
            <a:r>
              <a:rPr lang="en-US" sz="1600" b="1" dirty="0" err="1">
                <a:latin typeface="+mj-lt"/>
              </a:rPr>
              <a:t>Kvinnekroppen</a:t>
            </a:r>
            <a:r>
              <a:rPr lang="en-US" sz="1600" b="1" dirty="0">
                <a:latin typeface="+mj-lt"/>
              </a:rPr>
              <a:t> </a:t>
            </a:r>
            <a:r>
              <a:rPr lang="en-US" sz="1600" b="1" dirty="0" err="1">
                <a:latin typeface="+mj-lt"/>
              </a:rPr>
              <a:t>skal</a:t>
            </a:r>
            <a:r>
              <a:rPr lang="en-US" sz="1600" b="1" dirty="0">
                <a:latin typeface="+mj-lt"/>
              </a:rPr>
              <a:t> </a:t>
            </a:r>
            <a:r>
              <a:rPr lang="en-US" sz="1600" b="1" dirty="0" err="1">
                <a:latin typeface="+mj-lt"/>
              </a:rPr>
              <a:t>ikke</a:t>
            </a:r>
            <a:r>
              <a:rPr lang="en-US" sz="1600" b="1" dirty="0">
                <a:latin typeface="+mj-lt"/>
              </a:rPr>
              <a:t> </a:t>
            </a:r>
            <a:r>
              <a:rPr lang="en-US" sz="1600" b="1" dirty="0" err="1">
                <a:latin typeface="+mj-lt"/>
              </a:rPr>
              <a:t>være</a:t>
            </a:r>
            <a:r>
              <a:rPr lang="en-US" sz="1600" b="1" dirty="0">
                <a:latin typeface="+mj-lt"/>
              </a:rPr>
              <a:t> </a:t>
            </a:r>
            <a:r>
              <a:rPr lang="en-US" sz="1600" b="1" dirty="0" err="1">
                <a:latin typeface="+mj-lt"/>
              </a:rPr>
              <a:t>til</a:t>
            </a:r>
            <a:r>
              <a:rPr lang="en-US" sz="1600" b="1" dirty="0">
                <a:latin typeface="+mj-lt"/>
              </a:rPr>
              <a:t> </a:t>
            </a:r>
            <a:r>
              <a:rPr lang="en-US" sz="1600" b="1" dirty="0" err="1">
                <a:latin typeface="+mj-lt"/>
              </a:rPr>
              <a:t>salgs</a:t>
            </a:r>
            <a:r>
              <a:rPr lang="nb-NO" sz="1600" dirty="0">
                <a:latin typeface="+mj-lt"/>
              </a:rPr>
              <a:t> </a:t>
            </a:r>
            <a:r>
              <a:rPr lang="en-US" sz="1400" b="1" dirty="0">
                <a:latin typeface="+mj-lt"/>
              </a:rPr>
              <a:t> </a:t>
            </a:r>
            <a:endParaRPr lang="nb-NO" sz="1400" dirty="0">
              <a:latin typeface="+mj-lt"/>
            </a:endParaRPr>
          </a:p>
        </p:txBody>
      </p:sp>
    </p:spTree>
    <p:extLst>
      <p:ext uri="{BB962C8B-B14F-4D97-AF65-F5344CB8AC3E}">
        <p14:creationId xmlns:p14="http://schemas.microsoft.com/office/powerpoint/2010/main" val="274504808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p:txBody>
          <a:bodyPr>
            <a:normAutofit/>
          </a:bodyPr>
          <a:lstStyle/>
          <a:p>
            <a:r>
              <a:rPr lang="en-US" sz="3600" b="1" dirty="0" smtClean="0"/>
              <a:t>BOLIG</a:t>
            </a:r>
            <a:r>
              <a:rPr lang="nb-NO" sz="3200" dirty="0" smtClean="0"/>
              <a:t/>
            </a:r>
            <a:br>
              <a:rPr lang="nb-NO" sz="3200" dirty="0" smtClean="0"/>
            </a:br>
            <a:r>
              <a:rPr lang="nb-NO" sz="1600" dirty="0" smtClean="0">
                <a:solidFill>
                  <a:srgbClr val="FFFFFF"/>
                </a:solidFill>
              </a:rPr>
              <a:t>(s. 59-61)</a:t>
            </a:r>
            <a:endParaRPr lang="nb-NO" sz="1600" dirty="0">
              <a:solidFill>
                <a:srgbClr val="FFFFFF"/>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4978723" y="1240820"/>
            <a:ext cx="6281873" cy="3802407"/>
          </a:xfrm>
        </p:spPr>
        <p:txBody>
          <a:bodyPr>
            <a:normAutofit/>
          </a:bodyPr>
          <a:lstStyle/>
          <a:p>
            <a:pPr marL="0" indent="0">
              <a:buNone/>
            </a:pPr>
            <a:r>
              <a:rPr lang="nb-NO" sz="2400" dirty="0" smtClean="0">
                <a:latin typeface="+mj-lt"/>
              </a:rPr>
              <a:t>K</a:t>
            </a:r>
            <a:r>
              <a:rPr lang="en-US" sz="2400" b="1" dirty="0" smtClean="0">
                <a:solidFill>
                  <a:srgbClr val="000000"/>
                </a:solidFill>
                <a:latin typeface="+mj-lt"/>
              </a:rPr>
              <a:t>ap</a:t>
            </a:r>
            <a:r>
              <a:rPr lang="en-US" sz="2400" b="1" dirty="0">
                <a:solidFill>
                  <a:srgbClr val="000000"/>
                </a:solidFill>
                <a:latin typeface="+mj-lt"/>
              </a:rPr>
              <a:t>. 23: </a:t>
            </a:r>
            <a:r>
              <a:rPr lang="en-US" sz="2400" b="1" dirty="0" smtClean="0">
                <a:solidFill>
                  <a:srgbClr val="000000"/>
                </a:solidFill>
                <a:latin typeface="+mj-lt"/>
              </a:rPr>
              <a:t>BOLIG</a:t>
            </a:r>
            <a:r>
              <a:rPr lang="nb-NO" sz="2400" b="1" dirty="0" smtClean="0">
                <a:solidFill>
                  <a:srgbClr val="000000"/>
                </a:solidFill>
                <a:latin typeface="+mj-lt"/>
              </a:rPr>
              <a:t> </a:t>
            </a:r>
            <a:endParaRPr lang="nb-NO" sz="2400" dirty="0" smtClean="0">
              <a:solidFill>
                <a:srgbClr val="000000"/>
              </a:solidFill>
              <a:latin typeface="+mj-lt"/>
            </a:endParaRPr>
          </a:p>
          <a:p>
            <a:pPr marL="0" indent="0">
              <a:buNone/>
            </a:pPr>
            <a:r>
              <a:rPr lang="en-US" sz="1600" b="1" i="1" dirty="0" err="1" smtClean="0">
                <a:latin typeface="+mj-lt"/>
              </a:rPr>
              <a:t>Underkapitler</a:t>
            </a:r>
            <a:r>
              <a:rPr lang="en-US" sz="1600" b="1" i="1" dirty="0" smtClean="0">
                <a:latin typeface="+mj-lt"/>
              </a:rPr>
              <a:t>:</a:t>
            </a:r>
            <a:endParaRPr lang="en-US" sz="1600" b="1" i="1" dirty="0">
              <a:latin typeface="+mj-lt"/>
            </a:endParaRPr>
          </a:p>
          <a:p>
            <a:r>
              <a:rPr lang="en-US" sz="1600" b="1" dirty="0">
                <a:latin typeface="+mj-lt"/>
              </a:rPr>
              <a:t>23.1 </a:t>
            </a:r>
            <a:r>
              <a:rPr lang="en-US" sz="1600" b="1" dirty="0" err="1">
                <a:latin typeface="+mj-lt"/>
              </a:rPr>
              <a:t>Bygg</a:t>
            </a:r>
            <a:r>
              <a:rPr lang="en-US" sz="1600" b="1" dirty="0">
                <a:latin typeface="+mj-lt"/>
              </a:rPr>
              <a:t> </a:t>
            </a:r>
            <a:r>
              <a:rPr lang="en-US" sz="1600" b="1" dirty="0" err="1">
                <a:latin typeface="+mj-lt"/>
              </a:rPr>
              <a:t>ut</a:t>
            </a:r>
            <a:r>
              <a:rPr lang="en-US" sz="1600" b="1" dirty="0">
                <a:latin typeface="+mj-lt"/>
              </a:rPr>
              <a:t> en </a:t>
            </a:r>
            <a:r>
              <a:rPr lang="en-US" sz="1600" b="1" dirty="0" err="1">
                <a:latin typeface="+mj-lt"/>
              </a:rPr>
              <a:t>ikke-kommersiell</a:t>
            </a:r>
            <a:r>
              <a:rPr lang="en-US" sz="1600" b="1" dirty="0">
                <a:latin typeface="+mj-lt"/>
              </a:rPr>
              <a:t> (</a:t>
            </a:r>
            <a:r>
              <a:rPr lang="en-US" sz="1600" b="1" dirty="0" err="1">
                <a:latin typeface="+mj-lt"/>
              </a:rPr>
              <a:t>tredje</a:t>
            </a:r>
            <a:r>
              <a:rPr lang="en-US" sz="1600" b="1" dirty="0">
                <a:latin typeface="+mj-lt"/>
              </a:rPr>
              <a:t>) </a:t>
            </a:r>
            <a:r>
              <a:rPr lang="en-US" sz="1600" b="1" dirty="0" err="1">
                <a:latin typeface="+mj-lt"/>
              </a:rPr>
              <a:t>boligsektor</a:t>
            </a:r>
            <a:r>
              <a:rPr lang="en-US" sz="1600" b="1" dirty="0">
                <a:latin typeface="+mj-lt"/>
              </a:rPr>
              <a:t> </a:t>
            </a:r>
            <a:endParaRPr lang="nb-NO" sz="1600" dirty="0">
              <a:latin typeface="+mj-lt"/>
            </a:endParaRPr>
          </a:p>
          <a:p>
            <a:r>
              <a:rPr lang="en-US" sz="1600" b="1" dirty="0">
                <a:latin typeface="+mj-lt"/>
              </a:rPr>
              <a:t>23.2 </a:t>
            </a:r>
            <a:r>
              <a:rPr lang="en-US" sz="1600" b="1" dirty="0" err="1">
                <a:latin typeface="+mj-lt"/>
              </a:rPr>
              <a:t>Alle</a:t>
            </a:r>
            <a:r>
              <a:rPr lang="en-US" sz="1600" b="1" dirty="0">
                <a:latin typeface="+mj-lt"/>
              </a:rPr>
              <a:t> </a:t>
            </a:r>
            <a:r>
              <a:rPr lang="en-US" sz="1600" b="1" dirty="0" err="1">
                <a:latin typeface="+mj-lt"/>
              </a:rPr>
              <a:t>skal</a:t>
            </a:r>
            <a:r>
              <a:rPr lang="en-US" sz="1600" b="1" dirty="0">
                <a:latin typeface="+mj-lt"/>
              </a:rPr>
              <a:t> ha </a:t>
            </a:r>
            <a:r>
              <a:rPr lang="en-US" sz="1600" b="1" dirty="0" err="1">
                <a:latin typeface="+mj-lt"/>
              </a:rPr>
              <a:t>rett</a:t>
            </a:r>
            <a:r>
              <a:rPr lang="en-US" sz="1600" b="1" dirty="0">
                <a:latin typeface="+mj-lt"/>
              </a:rPr>
              <a:t> </a:t>
            </a:r>
            <a:r>
              <a:rPr lang="en-US" sz="1600" b="1" dirty="0" err="1">
                <a:latin typeface="+mj-lt"/>
              </a:rPr>
              <a:t>til</a:t>
            </a:r>
            <a:r>
              <a:rPr lang="en-US" sz="1600" b="1" dirty="0">
                <a:latin typeface="+mj-lt"/>
              </a:rPr>
              <a:t> et </a:t>
            </a:r>
            <a:r>
              <a:rPr lang="en-US" sz="1600" b="1" dirty="0" err="1">
                <a:latin typeface="+mj-lt"/>
              </a:rPr>
              <a:t>sted</a:t>
            </a:r>
            <a:r>
              <a:rPr lang="en-US" sz="1600" b="1" dirty="0">
                <a:latin typeface="+mj-lt"/>
              </a:rPr>
              <a:t> </a:t>
            </a:r>
            <a:r>
              <a:rPr lang="en-US" sz="1600" b="1" dirty="0" err="1">
                <a:latin typeface="+mj-lt"/>
              </a:rPr>
              <a:t>å</a:t>
            </a:r>
            <a:r>
              <a:rPr lang="en-US" sz="1600" b="1" dirty="0">
                <a:latin typeface="+mj-lt"/>
              </a:rPr>
              <a:t> </a:t>
            </a:r>
            <a:r>
              <a:rPr lang="en-US" sz="1600" b="1" dirty="0" err="1">
                <a:latin typeface="+mj-lt"/>
              </a:rPr>
              <a:t>bo</a:t>
            </a:r>
            <a:r>
              <a:rPr lang="en-US" sz="1600" b="1" dirty="0">
                <a:latin typeface="+mj-lt"/>
              </a:rPr>
              <a:t> – </a:t>
            </a:r>
            <a:r>
              <a:rPr lang="en-US" sz="1600" b="1" dirty="0" err="1">
                <a:latin typeface="+mj-lt"/>
              </a:rPr>
              <a:t>bygg</a:t>
            </a:r>
            <a:r>
              <a:rPr lang="en-US" sz="1600" b="1" dirty="0">
                <a:latin typeface="+mj-lt"/>
              </a:rPr>
              <a:t> </a:t>
            </a:r>
            <a:r>
              <a:rPr lang="en-US" sz="1600" b="1" dirty="0" err="1">
                <a:latin typeface="+mj-lt"/>
              </a:rPr>
              <a:t>flere</a:t>
            </a:r>
            <a:r>
              <a:rPr lang="en-US" sz="1600" b="1" dirty="0">
                <a:latin typeface="+mj-lt"/>
              </a:rPr>
              <a:t> </a:t>
            </a:r>
            <a:r>
              <a:rPr lang="en-US" sz="1600" b="1" dirty="0" err="1">
                <a:latin typeface="+mj-lt"/>
              </a:rPr>
              <a:t>boliger</a:t>
            </a:r>
            <a:r>
              <a:rPr lang="en-US" sz="1600" b="1" dirty="0">
                <a:latin typeface="+mj-lt"/>
              </a:rPr>
              <a:t>! </a:t>
            </a:r>
            <a:endParaRPr lang="nb-NO" sz="1600" dirty="0">
              <a:latin typeface="+mj-lt"/>
            </a:endParaRPr>
          </a:p>
          <a:p>
            <a:r>
              <a:rPr lang="en-US" sz="1600" b="1" dirty="0">
                <a:latin typeface="+mj-lt"/>
              </a:rPr>
              <a:t>23.3. </a:t>
            </a:r>
            <a:r>
              <a:rPr lang="en-US" sz="1600" b="1" dirty="0" err="1">
                <a:latin typeface="+mj-lt"/>
              </a:rPr>
              <a:t>Boligstandard</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byplanlegging</a:t>
            </a:r>
            <a:r>
              <a:rPr lang="en-US" sz="1600" b="1" dirty="0">
                <a:latin typeface="+mj-lt"/>
              </a:rPr>
              <a:t> </a:t>
            </a:r>
            <a:endParaRPr lang="nb-NO" sz="1600" dirty="0">
              <a:latin typeface="+mj-lt"/>
            </a:endParaRPr>
          </a:p>
          <a:p>
            <a:r>
              <a:rPr lang="en-US" sz="1600" b="1" dirty="0">
                <a:latin typeface="+mj-lt"/>
              </a:rPr>
              <a:t>23.4. </a:t>
            </a:r>
            <a:r>
              <a:rPr lang="en-US" sz="1600" b="1" dirty="0" err="1">
                <a:latin typeface="+mj-lt"/>
              </a:rPr>
              <a:t>Stanse</a:t>
            </a:r>
            <a:r>
              <a:rPr lang="en-US" sz="1600" b="1" dirty="0">
                <a:latin typeface="+mj-lt"/>
              </a:rPr>
              <a:t> </a:t>
            </a:r>
            <a:r>
              <a:rPr lang="en-US" sz="1600" b="1" dirty="0" err="1">
                <a:latin typeface="+mj-lt"/>
              </a:rPr>
              <a:t>boligspekulasjonen</a:t>
            </a:r>
            <a:r>
              <a:rPr lang="en-US" sz="1600" b="1" dirty="0">
                <a:latin typeface="+mj-lt"/>
              </a:rPr>
              <a:t> </a:t>
            </a:r>
            <a:endParaRPr lang="nb-NO" sz="1600" dirty="0">
              <a:latin typeface="+mj-lt"/>
            </a:endParaRPr>
          </a:p>
          <a:p>
            <a:r>
              <a:rPr lang="en-US" sz="1600" b="1" dirty="0">
                <a:latin typeface="+mj-lt"/>
              </a:rPr>
              <a:t>23.5 </a:t>
            </a:r>
            <a:r>
              <a:rPr lang="en-US" sz="1600" b="1" dirty="0" err="1">
                <a:latin typeface="+mj-lt"/>
              </a:rPr>
              <a:t>Tilrettelagte</a:t>
            </a:r>
            <a:r>
              <a:rPr lang="en-US" sz="1600" b="1" dirty="0">
                <a:latin typeface="+mj-lt"/>
              </a:rPr>
              <a:t> </a:t>
            </a:r>
            <a:r>
              <a:rPr lang="en-US" sz="1600" b="1" dirty="0" err="1">
                <a:latin typeface="+mj-lt"/>
              </a:rPr>
              <a:t>boliger</a:t>
            </a:r>
            <a:r>
              <a:rPr lang="en-US" sz="1600" b="1" dirty="0">
                <a:latin typeface="+mj-lt"/>
              </a:rPr>
              <a:t> </a:t>
            </a:r>
            <a:r>
              <a:rPr lang="nb-NO" sz="1600" dirty="0">
                <a:latin typeface="+mj-lt"/>
              </a:rPr>
              <a:t> </a:t>
            </a:r>
            <a:endParaRPr lang="nb-NO" sz="1400" dirty="0">
              <a:latin typeface="+mj-lt"/>
            </a:endParaRPr>
          </a:p>
        </p:txBody>
      </p:sp>
    </p:spTree>
    <p:extLst>
      <p:ext uri="{BB962C8B-B14F-4D97-AF65-F5344CB8AC3E}">
        <p14:creationId xmlns:p14="http://schemas.microsoft.com/office/powerpoint/2010/main" val="274298580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349924"/>
            <a:ext cx="3498979" cy="2476075"/>
          </a:xfrm>
        </p:spPr>
        <p:txBody>
          <a:bodyPr>
            <a:normAutofit/>
          </a:bodyPr>
          <a:lstStyle/>
          <a:p>
            <a:r>
              <a:rPr lang="nb-NO" dirty="0"/>
              <a:t>O</a:t>
            </a:r>
            <a:r>
              <a:rPr lang="nb-NO" dirty="0" smtClean="0"/>
              <a:t>versikt</a:t>
            </a:r>
            <a:endParaRPr lang="nb-NO" dirty="0"/>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4887855" y="557908"/>
            <a:ext cx="6868480" cy="5777981"/>
          </a:xfrm>
        </p:spPr>
        <p:txBody>
          <a:bodyPr>
            <a:noAutofit/>
          </a:bodyPr>
          <a:lstStyle/>
          <a:p>
            <a:pPr marL="0" indent="0">
              <a:buNone/>
            </a:pPr>
            <a:r>
              <a:rPr lang="nb-NO" sz="2400" b="1" dirty="0">
                <a:latin typeface="+mj-lt"/>
              </a:rPr>
              <a:t>Forslaget </a:t>
            </a:r>
            <a:r>
              <a:rPr lang="nb-NO" sz="2400" b="1" dirty="0" smtClean="0">
                <a:latin typeface="+mj-lt"/>
              </a:rPr>
              <a:t>omfatter følgende politikkområder:</a:t>
            </a:r>
            <a:endParaRPr lang="en-US" sz="2400" b="1" dirty="0" smtClean="0">
              <a:latin typeface="+mj-lt"/>
            </a:endParaRPr>
          </a:p>
          <a:p>
            <a:r>
              <a:rPr lang="en-US" sz="1600" b="1" dirty="0" smtClean="0">
                <a:latin typeface="+mj-lt"/>
              </a:rPr>
              <a:t>ØKONOMI 			 	 				</a:t>
            </a:r>
            <a:r>
              <a:rPr lang="en-US" sz="1600" dirty="0" smtClean="0">
                <a:latin typeface="+mj-lt"/>
              </a:rPr>
              <a:t>(</a:t>
            </a:r>
            <a:r>
              <a:rPr lang="en-US" sz="1600" b="1" dirty="0" smtClean="0">
                <a:latin typeface="+mj-lt"/>
              </a:rPr>
              <a:t>kap.1</a:t>
            </a:r>
            <a:r>
              <a:rPr lang="en-US" sz="1600" dirty="0" smtClean="0">
                <a:latin typeface="+mj-lt"/>
              </a:rPr>
              <a:t> / s. 3-7)</a:t>
            </a:r>
            <a:endParaRPr lang="nb-NO" sz="1600" dirty="0">
              <a:latin typeface="+mj-lt"/>
            </a:endParaRPr>
          </a:p>
          <a:p>
            <a:r>
              <a:rPr lang="en-US" sz="1600" b="1" dirty="0" smtClean="0">
                <a:latin typeface="+mj-lt"/>
              </a:rPr>
              <a:t>ARBEIDSLIV 			 		 	</a:t>
            </a:r>
            <a:r>
              <a:rPr lang="en-US" sz="1600" dirty="0" smtClean="0">
                <a:latin typeface="+mj-lt"/>
              </a:rPr>
              <a:t>(</a:t>
            </a:r>
            <a:r>
              <a:rPr lang="en-US" sz="1600" b="1" dirty="0">
                <a:latin typeface="+mj-lt"/>
              </a:rPr>
              <a:t>kap</a:t>
            </a:r>
            <a:r>
              <a:rPr lang="en-US" sz="1600" b="1" dirty="0" smtClean="0">
                <a:latin typeface="+mj-lt"/>
              </a:rPr>
              <a:t>.2</a:t>
            </a:r>
            <a:r>
              <a:rPr lang="en-US" sz="1600" dirty="0" smtClean="0">
                <a:latin typeface="+mj-lt"/>
              </a:rPr>
              <a:t> </a:t>
            </a:r>
            <a:r>
              <a:rPr lang="en-US" sz="1600" dirty="0">
                <a:latin typeface="+mj-lt"/>
              </a:rPr>
              <a:t>/ s. </a:t>
            </a:r>
            <a:r>
              <a:rPr lang="en-US" sz="1600" dirty="0" smtClean="0">
                <a:latin typeface="+mj-lt"/>
              </a:rPr>
              <a:t>8-12)</a:t>
            </a:r>
            <a:endParaRPr lang="nb-NO" sz="1600" dirty="0">
              <a:latin typeface="+mj-lt"/>
            </a:endParaRPr>
          </a:p>
          <a:p>
            <a:r>
              <a:rPr lang="en-US" sz="1600" b="1" dirty="0" smtClean="0">
                <a:latin typeface="+mj-lt"/>
              </a:rPr>
              <a:t>VELFERD </a:t>
            </a:r>
            <a:r>
              <a:rPr lang="en-US" sz="1600" b="1" dirty="0">
                <a:latin typeface="+mj-lt"/>
              </a:rPr>
              <a:t>TIL ALLE</a:t>
            </a:r>
            <a:r>
              <a:rPr lang="nb-NO" sz="1600" dirty="0">
                <a:latin typeface="+mj-lt"/>
              </a:rPr>
              <a:t> </a:t>
            </a:r>
            <a:r>
              <a:rPr lang="nb-NO" sz="1600" dirty="0" smtClean="0">
                <a:latin typeface="+mj-lt"/>
              </a:rPr>
              <a:t>			 		 	(</a:t>
            </a:r>
            <a:r>
              <a:rPr lang="nb-NO" sz="1600" b="1" dirty="0" err="1" smtClean="0">
                <a:latin typeface="+mj-lt"/>
              </a:rPr>
              <a:t>kap</a:t>
            </a:r>
            <a:r>
              <a:rPr lang="nb-NO" sz="1600" b="1" dirty="0" smtClean="0">
                <a:latin typeface="+mj-lt"/>
              </a:rPr>
              <a:t>. 3-10 </a:t>
            </a:r>
            <a:r>
              <a:rPr lang="en-US" sz="1600" dirty="0">
                <a:latin typeface="+mj-lt"/>
              </a:rPr>
              <a:t>/ s. </a:t>
            </a:r>
            <a:r>
              <a:rPr lang="en-US" sz="1600" dirty="0" smtClean="0">
                <a:latin typeface="+mj-lt"/>
              </a:rPr>
              <a:t>13-29)</a:t>
            </a:r>
            <a:endParaRPr lang="nb-NO" sz="1600" dirty="0" smtClean="0">
              <a:latin typeface="+mj-lt"/>
            </a:endParaRPr>
          </a:p>
          <a:p>
            <a:r>
              <a:rPr lang="en-US" sz="1600" b="1" dirty="0" smtClean="0">
                <a:latin typeface="+mj-lt"/>
              </a:rPr>
              <a:t>MILJØ		</a:t>
            </a:r>
            <a:r>
              <a:rPr lang="nb-NO" sz="1600" dirty="0" smtClean="0">
                <a:latin typeface="+mj-lt"/>
              </a:rPr>
              <a:t> 			 		 	(</a:t>
            </a:r>
            <a:r>
              <a:rPr lang="nb-NO" sz="1600" b="1" dirty="0" err="1" smtClean="0">
                <a:latin typeface="+mj-lt"/>
              </a:rPr>
              <a:t>kap</a:t>
            </a:r>
            <a:r>
              <a:rPr lang="nb-NO" sz="1600" b="1" dirty="0" smtClean="0">
                <a:latin typeface="+mj-lt"/>
              </a:rPr>
              <a:t>. 11-15 </a:t>
            </a:r>
            <a:r>
              <a:rPr lang="en-US" sz="1600" dirty="0">
                <a:latin typeface="+mj-lt"/>
              </a:rPr>
              <a:t>/ s. </a:t>
            </a:r>
            <a:r>
              <a:rPr lang="en-US" sz="1600" dirty="0" smtClean="0">
                <a:latin typeface="+mj-lt"/>
              </a:rPr>
              <a:t>30-40</a:t>
            </a:r>
            <a:r>
              <a:rPr lang="nb-NO" sz="1600" dirty="0" smtClean="0">
                <a:latin typeface="+mj-lt"/>
              </a:rPr>
              <a:t>)</a:t>
            </a:r>
          </a:p>
          <a:p>
            <a:r>
              <a:rPr lang="en-US" sz="1600" b="1" dirty="0">
                <a:latin typeface="+mj-lt"/>
              </a:rPr>
              <a:t>INDUSTRI OG </a:t>
            </a:r>
            <a:r>
              <a:rPr lang="en-US" sz="1600" b="1" dirty="0" smtClean="0">
                <a:latin typeface="+mj-lt"/>
              </a:rPr>
              <a:t>RESSURSFORVALTNING</a:t>
            </a:r>
            <a:r>
              <a:rPr lang="nb-NO" sz="1600" dirty="0" smtClean="0">
                <a:latin typeface="+mj-lt"/>
              </a:rPr>
              <a:t> 	(</a:t>
            </a:r>
            <a:r>
              <a:rPr lang="nb-NO" sz="1600" b="1" dirty="0" err="1" smtClean="0">
                <a:latin typeface="+mj-lt"/>
              </a:rPr>
              <a:t>kap</a:t>
            </a:r>
            <a:r>
              <a:rPr lang="nb-NO" sz="1600" b="1" dirty="0" smtClean="0">
                <a:latin typeface="+mj-lt"/>
              </a:rPr>
              <a:t>. 16-21 </a:t>
            </a:r>
            <a:r>
              <a:rPr lang="en-US" sz="1600" dirty="0">
                <a:latin typeface="+mj-lt"/>
              </a:rPr>
              <a:t>/ s. </a:t>
            </a:r>
            <a:r>
              <a:rPr lang="en-US" sz="1600" dirty="0" smtClean="0">
                <a:latin typeface="+mj-lt"/>
              </a:rPr>
              <a:t>41-54</a:t>
            </a:r>
            <a:r>
              <a:rPr lang="nb-NO" sz="1600" dirty="0" smtClean="0">
                <a:latin typeface="+mj-lt"/>
              </a:rPr>
              <a:t>)</a:t>
            </a:r>
          </a:p>
          <a:p>
            <a:r>
              <a:rPr lang="en-US" sz="1600" b="1" dirty="0">
                <a:latin typeface="+mj-lt"/>
              </a:rPr>
              <a:t>KVINNEKAMP</a:t>
            </a:r>
            <a:r>
              <a:rPr lang="nb-NO" sz="1600" dirty="0">
                <a:latin typeface="+mj-lt"/>
              </a:rPr>
              <a:t> </a:t>
            </a:r>
            <a:r>
              <a:rPr lang="nb-NO" sz="1600" dirty="0" smtClean="0">
                <a:latin typeface="+mj-lt"/>
              </a:rPr>
              <a:t>			 		 	(</a:t>
            </a:r>
            <a:r>
              <a:rPr lang="nb-NO" sz="1600" b="1" dirty="0" err="1" smtClean="0">
                <a:latin typeface="+mj-lt"/>
              </a:rPr>
              <a:t>kap</a:t>
            </a:r>
            <a:r>
              <a:rPr lang="nb-NO" sz="1600" b="1" dirty="0" smtClean="0">
                <a:latin typeface="+mj-lt"/>
              </a:rPr>
              <a:t>. 22</a:t>
            </a:r>
            <a:r>
              <a:rPr lang="nb-NO" sz="1600" dirty="0" smtClean="0">
                <a:latin typeface="+mj-lt"/>
              </a:rPr>
              <a:t> </a:t>
            </a:r>
            <a:r>
              <a:rPr lang="en-US" sz="1600" dirty="0">
                <a:latin typeface="+mj-lt"/>
              </a:rPr>
              <a:t>/ s. </a:t>
            </a:r>
            <a:r>
              <a:rPr lang="en-US" sz="1600" dirty="0" smtClean="0">
                <a:latin typeface="+mj-lt"/>
              </a:rPr>
              <a:t>55-58</a:t>
            </a:r>
            <a:r>
              <a:rPr lang="nb-NO" sz="1600" dirty="0" smtClean="0">
                <a:latin typeface="+mj-lt"/>
              </a:rPr>
              <a:t>)</a:t>
            </a:r>
          </a:p>
          <a:p>
            <a:r>
              <a:rPr lang="en-US" sz="1600" b="1" dirty="0">
                <a:latin typeface="+mj-lt"/>
              </a:rPr>
              <a:t>BOLIG</a:t>
            </a:r>
            <a:r>
              <a:rPr lang="nb-NO" sz="1600" dirty="0">
                <a:latin typeface="+mj-lt"/>
              </a:rPr>
              <a:t> </a:t>
            </a:r>
            <a:r>
              <a:rPr lang="nb-NO" sz="1600" dirty="0" smtClean="0">
                <a:latin typeface="+mj-lt"/>
              </a:rPr>
              <a:t>			  		 		 	(</a:t>
            </a:r>
            <a:r>
              <a:rPr lang="nb-NO" sz="1600" b="1" dirty="0" err="1" smtClean="0">
                <a:latin typeface="+mj-lt"/>
              </a:rPr>
              <a:t>kap</a:t>
            </a:r>
            <a:r>
              <a:rPr lang="nb-NO" sz="1600" b="1" dirty="0" smtClean="0">
                <a:latin typeface="+mj-lt"/>
              </a:rPr>
              <a:t>. 23 </a:t>
            </a:r>
            <a:r>
              <a:rPr lang="en-US" sz="1600" dirty="0">
                <a:latin typeface="+mj-lt"/>
              </a:rPr>
              <a:t>/ s. </a:t>
            </a:r>
            <a:r>
              <a:rPr lang="en-US" sz="1600" dirty="0" smtClean="0">
                <a:latin typeface="+mj-lt"/>
              </a:rPr>
              <a:t>59-61</a:t>
            </a:r>
            <a:r>
              <a:rPr lang="nb-NO" sz="1600" dirty="0" smtClean="0">
                <a:latin typeface="+mj-lt"/>
              </a:rPr>
              <a:t>)</a:t>
            </a:r>
          </a:p>
          <a:p>
            <a:r>
              <a:rPr lang="en-US" sz="1600" b="1" dirty="0" smtClean="0">
                <a:latin typeface="+mj-lt"/>
              </a:rPr>
              <a:t>DISTRIKTSPOLITIKK </a:t>
            </a:r>
            <a:r>
              <a:rPr lang="nb-NO" sz="1600" dirty="0" smtClean="0">
                <a:latin typeface="+mj-lt"/>
              </a:rPr>
              <a:t> 		 	(</a:t>
            </a:r>
            <a:r>
              <a:rPr lang="nb-NO" sz="1600" b="1" dirty="0" err="1" smtClean="0">
                <a:latin typeface="+mj-lt"/>
              </a:rPr>
              <a:t>kap</a:t>
            </a:r>
            <a:r>
              <a:rPr lang="nb-NO" sz="1600" b="1" dirty="0" smtClean="0">
                <a:latin typeface="+mj-lt"/>
              </a:rPr>
              <a:t>. 24 </a:t>
            </a:r>
            <a:r>
              <a:rPr lang="en-US" sz="1600" dirty="0">
                <a:latin typeface="+mj-lt"/>
              </a:rPr>
              <a:t>/ s. </a:t>
            </a:r>
            <a:r>
              <a:rPr lang="en-US" sz="1600" dirty="0" smtClean="0">
                <a:latin typeface="+mj-lt"/>
              </a:rPr>
              <a:t>62-64</a:t>
            </a:r>
            <a:r>
              <a:rPr lang="nb-NO" sz="1600" dirty="0" smtClean="0">
                <a:latin typeface="+mj-lt"/>
              </a:rPr>
              <a:t>)</a:t>
            </a:r>
          </a:p>
          <a:p>
            <a:r>
              <a:rPr lang="en-US" sz="1600" b="1" dirty="0">
                <a:latin typeface="+mj-lt"/>
              </a:rPr>
              <a:t>DEMOKRATI OG FRIGJØRING</a:t>
            </a:r>
            <a:r>
              <a:rPr lang="nb-NO" sz="1600" dirty="0">
                <a:latin typeface="+mj-lt"/>
              </a:rPr>
              <a:t> </a:t>
            </a:r>
            <a:r>
              <a:rPr lang="nb-NO" sz="1600" dirty="0" smtClean="0">
                <a:latin typeface="+mj-lt"/>
              </a:rPr>
              <a:t>			 	(</a:t>
            </a:r>
            <a:r>
              <a:rPr lang="nb-NO" sz="1600" b="1" dirty="0" err="1" smtClean="0">
                <a:latin typeface="+mj-lt"/>
              </a:rPr>
              <a:t>kap</a:t>
            </a:r>
            <a:r>
              <a:rPr lang="nb-NO" sz="1600" b="1" dirty="0" smtClean="0">
                <a:latin typeface="+mj-lt"/>
              </a:rPr>
              <a:t>. 25-31</a:t>
            </a:r>
            <a:r>
              <a:rPr lang="nb-NO" sz="1600" dirty="0" smtClean="0">
                <a:latin typeface="+mj-lt"/>
              </a:rPr>
              <a:t> </a:t>
            </a:r>
            <a:r>
              <a:rPr lang="en-US" sz="1600" dirty="0">
                <a:latin typeface="+mj-lt"/>
              </a:rPr>
              <a:t>/ s. </a:t>
            </a:r>
            <a:r>
              <a:rPr lang="en-US" sz="1600" dirty="0" smtClean="0">
                <a:latin typeface="+mj-lt"/>
              </a:rPr>
              <a:t>65-75</a:t>
            </a:r>
            <a:r>
              <a:rPr lang="nb-NO" sz="1600" dirty="0" smtClean="0">
                <a:latin typeface="+mj-lt"/>
              </a:rPr>
              <a:t>)</a:t>
            </a:r>
          </a:p>
          <a:p>
            <a:r>
              <a:rPr lang="en-US" sz="1600" b="1" dirty="0">
                <a:latin typeface="+mj-lt"/>
              </a:rPr>
              <a:t>NORGE OG </a:t>
            </a:r>
            <a:r>
              <a:rPr lang="en-US" sz="1600" b="1" dirty="0" smtClean="0">
                <a:latin typeface="+mj-lt"/>
              </a:rPr>
              <a:t>VERDEN 		 	</a:t>
            </a:r>
            <a:r>
              <a:rPr lang="en-US" sz="1600" dirty="0" smtClean="0">
                <a:latin typeface="+mj-lt"/>
              </a:rPr>
              <a:t>(</a:t>
            </a:r>
            <a:r>
              <a:rPr lang="en-US" sz="1600" b="1" dirty="0" err="1" smtClean="0">
                <a:latin typeface="+mj-lt"/>
              </a:rPr>
              <a:t>kap</a:t>
            </a:r>
            <a:r>
              <a:rPr lang="en-US" sz="1600" b="1" dirty="0" smtClean="0">
                <a:latin typeface="+mj-lt"/>
              </a:rPr>
              <a:t>. 32-36 </a:t>
            </a:r>
            <a:r>
              <a:rPr lang="en-US" sz="1600" dirty="0">
                <a:latin typeface="+mj-lt"/>
              </a:rPr>
              <a:t>/ s. </a:t>
            </a:r>
            <a:r>
              <a:rPr lang="en-US" sz="1600" dirty="0" smtClean="0">
                <a:latin typeface="+mj-lt"/>
              </a:rPr>
              <a:t>76-83)</a:t>
            </a:r>
          </a:p>
          <a:p>
            <a:r>
              <a:rPr lang="en-US" sz="1600" b="1" dirty="0" smtClean="0">
                <a:latin typeface="+mj-lt"/>
              </a:rPr>
              <a:t>JUSTIS</a:t>
            </a:r>
            <a:r>
              <a:rPr lang="nb-NO" sz="1600" dirty="0" smtClean="0">
                <a:latin typeface="+mj-lt"/>
              </a:rPr>
              <a:t> 			 		 		 	(</a:t>
            </a:r>
            <a:r>
              <a:rPr lang="nb-NO" sz="1600" b="1" dirty="0" err="1" smtClean="0">
                <a:latin typeface="+mj-lt"/>
              </a:rPr>
              <a:t>kap</a:t>
            </a:r>
            <a:r>
              <a:rPr lang="nb-NO" sz="1600" b="1" dirty="0" smtClean="0">
                <a:latin typeface="+mj-lt"/>
              </a:rPr>
              <a:t>. 37 </a:t>
            </a:r>
            <a:r>
              <a:rPr lang="en-US" sz="1600" dirty="0">
                <a:latin typeface="+mj-lt"/>
              </a:rPr>
              <a:t>/ s. </a:t>
            </a:r>
            <a:r>
              <a:rPr lang="en-US" sz="1600" dirty="0" smtClean="0">
                <a:latin typeface="+mj-lt"/>
              </a:rPr>
              <a:t>84-87</a:t>
            </a:r>
            <a:r>
              <a:rPr lang="nb-NO" sz="1600" dirty="0" smtClean="0">
                <a:latin typeface="+mj-lt"/>
              </a:rPr>
              <a:t>)</a:t>
            </a:r>
          </a:p>
          <a:p>
            <a:r>
              <a:rPr lang="en-US" sz="1600" b="1" dirty="0">
                <a:latin typeface="+mj-lt"/>
              </a:rPr>
              <a:t>KULTUR, MEDIER OG IDRETT</a:t>
            </a:r>
            <a:r>
              <a:rPr lang="nb-NO" sz="1600" dirty="0">
                <a:latin typeface="+mj-lt"/>
              </a:rPr>
              <a:t> </a:t>
            </a:r>
            <a:r>
              <a:rPr lang="nb-NO" sz="1600" dirty="0" smtClean="0">
                <a:latin typeface="+mj-lt"/>
              </a:rPr>
              <a:t>		 	(</a:t>
            </a:r>
            <a:r>
              <a:rPr lang="nb-NO" sz="1600" b="1" dirty="0" err="1" smtClean="0">
                <a:latin typeface="+mj-lt"/>
              </a:rPr>
              <a:t>kap</a:t>
            </a:r>
            <a:r>
              <a:rPr lang="nb-NO" sz="1600" b="1" dirty="0" smtClean="0">
                <a:latin typeface="+mj-lt"/>
              </a:rPr>
              <a:t>. 38-39</a:t>
            </a:r>
            <a:r>
              <a:rPr lang="nb-NO" sz="1600" dirty="0" smtClean="0">
                <a:latin typeface="+mj-lt"/>
              </a:rPr>
              <a:t> </a:t>
            </a:r>
            <a:r>
              <a:rPr lang="en-US" sz="1600" dirty="0">
                <a:latin typeface="+mj-lt"/>
              </a:rPr>
              <a:t>/ s. </a:t>
            </a:r>
            <a:r>
              <a:rPr lang="en-US" sz="1600" dirty="0" smtClean="0">
                <a:latin typeface="+mj-lt"/>
              </a:rPr>
              <a:t>88-91</a:t>
            </a:r>
            <a:r>
              <a:rPr lang="nb-NO" sz="1600" dirty="0" smtClean="0">
                <a:latin typeface="+mj-lt"/>
              </a:rPr>
              <a:t>)</a:t>
            </a:r>
            <a:endParaRPr lang="nb-NO" sz="1600" dirty="0">
              <a:latin typeface="+mj-lt"/>
            </a:endParaRPr>
          </a:p>
        </p:txBody>
      </p:sp>
    </p:spTree>
    <p:extLst>
      <p:ext uri="{BB962C8B-B14F-4D97-AF65-F5344CB8AC3E}">
        <p14:creationId xmlns:p14="http://schemas.microsoft.com/office/powerpoint/2010/main" val="18002342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349925"/>
            <a:ext cx="3597025" cy="2456442"/>
          </a:xfrm>
        </p:spPr>
        <p:txBody>
          <a:bodyPr>
            <a:normAutofit/>
          </a:bodyPr>
          <a:lstStyle/>
          <a:p>
            <a:r>
              <a:rPr lang="en-US" sz="3200" b="1" dirty="0" smtClean="0">
                <a:solidFill>
                  <a:schemeClr val="bg1"/>
                </a:solidFill>
              </a:rPr>
              <a:t>DISTRIKTSPOLITIKK</a:t>
            </a:r>
            <a:r>
              <a:rPr lang="nb-NO" sz="3200" dirty="0" smtClean="0">
                <a:solidFill>
                  <a:schemeClr val="bg1"/>
                </a:solidFill>
              </a:rPr>
              <a:t/>
            </a:r>
            <a:br>
              <a:rPr lang="nb-NO" sz="3200" dirty="0" smtClean="0">
                <a:solidFill>
                  <a:schemeClr val="bg1"/>
                </a:solidFill>
              </a:rPr>
            </a:br>
            <a:r>
              <a:rPr lang="nb-NO" sz="3200" dirty="0" smtClean="0">
                <a:solidFill>
                  <a:srgbClr val="000000"/>
                </a:solidFill>
              </a:rPr>
              <a:t> </a:t>
            </a:r>
            <a:r>
              <a:rPr lang="en-US" sz="1600" b="1" dirty="0" smtClean="0">
                <a:solidFill>
                  <a:srgbClr val="FFFFFF"/>
                </a:solidFill>
              </a:rPr>
              <a:t>(s. </a:t>
            </a:r>
            <a:r>
              <a:rPr lang="nb-NO" sz="1600" dirty="0" smtClean="0">
                <a:solidFill>
                  <a:srgbClr val="FFFFFF"/>
                </a:solidFill>
              </a:rPr>
              <a:t> 62-64)</a:t>
            </a:r>
            <a:endParaRPr lang="nb-NO" sz="1600" dirty="0">
              <a:solidFill>
                <a:srgbClr val="FFFFFF"/>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5004677" y="1068382"/>
            <a:ext cx="6281873" cy="2987742"/>
          </a:xfrm>
        </p:spPr>
        <p:txBody>
          <a:bodyPr>
            <a:normAutofit/>
          </a:bodyPr>
          <a:lstStyle/>
          <a:p>
            <a:pPr marL="0" indent="0">
              <a:buNone/>
            </a:pPr>
            <a:r>
              <a:rPr lang="nb-NO" sz="2400" dirty="0" smtClean="0">
                <a:solidFill>
                  <a:srgbClr val="000000"/>
                </a:solidFill>
                <a:latin typeface="+mj-lt"/>
              </a:rPr>
              <a:t>K</a:t>
            </a:r>
            <a:r>
              <a:rPr lang="en-US" sz="2400" b="1" dirty="0" smtClean="0">
                <a:solidFill>
                  <a:srgbClr val="000000"/>
                </a:solidFill>
                <a:latin typeface="+mj-lt"/>
              </a:rPr>
              <a:t>ap</a:t>
            </a:r>
            <a:r>
              <a:rPr lang="en-US" sz="2400" b="1" dirty="0">
                <a:solidFill>
                  <a:srgbClr val="000000"/>
                </a:solidFill>
                <a:latin typeface="+mj-lt"/>
              </a:rPr>
              <a:t>. 24: </a:t>
            </a:r>
            <a:r>
              <a:rPr lang="en-US" sz="2400" b="1" dirty="0" smtClean="0">
                <a:solidFill>
                  <a:srgbClr val="000000"/>
                </a:solidFill>
                <a:latin typeface="+mj-lt"/>
              </a:rPr>
              <a:t>DISTRIKTSPOLITIKK</a:t>
            </a:r>
          </a:p>
          <a:p>
            <a:pPr marL="0" indent="0">
              <a:buNone/>
            </a:pPr>
            <a:r>
              <a:rPr lang="en-US" sz="1600" b="1" i="1" dirty="0" err="1" smtClean="0">
                <a:latin typeface="+mj-lt"/>
              </a:rPr>
              <a:t>Underkapitler</a:t>
            </a:r>
            <a:r>
              <a:rPr lang="en-US" sz="1600" b="1" i="1" dirty="0" smtClean="0">
                <a:latin typeface="+mj-lt"/>
              </a:rPr>
              <a:t>:</a:t>
            </a:r>
            <a:endParaRPr lang="en-US" sz="1600" b="1" i="1" dirty="0">
              <a:latin typeface="+mj-lt"/>
            </a:endParaRPr>
          </a:p>
          <a:p>
            <a:r>
              <a:rPr lang="en-US" sz="1600" b="1" dirty="0">
                <a:latin typeface="+mj-lt"/>
              </a:rPr>
              <a:t>24.1 </a:t>
            </a:r>
            <a:r>
              <a:rPr lang="en-US" sz="1600" b="1" dirty="0" err="1">
                <a:latin typeface="+mj-lt"/>
              </a:rPr>
              <a:t>Styrk</a:t>
            </a:r>
            <a:r>
              <a:rPr lang="en-US" sz="1600" b="1" dirty="0">
                <a:latin typeface="+mj-lt"/>
              </a:rPr>
              <a:t> </a:t>
            </a:r>
            <a:r>
              <a:rPr lang="en-US" sz="1600" b="1" dirty="0" err="1">
                <a:latin typeface="+mj-lt"/>
              </a:rPr>
              <a:t>lokaldemokratiet</a:t>
            </a:r>
            <a:r>
              <a:rPr lang="en-US" sz="1600" b="1" dirty="0">
                <a:latin typeface="+mj-lt"/>
              </a:rPr>
              <a:t> – </a:t>
            </a:r>
            <a:r>
              <a:rPr lang="en-US" sz="1600" b="1" dirty="0" err="1">
                <a:latin typeface="+mj-lt"/>
              </a:rPr>
              <a:t>stans</a:t>
            </a:r>
            <a:r>
              <a:rPr lang="en-US" sz="1600" b="1" dirty="0">
                <a:latin typeface="+mj-lt"/>
              </a:rPr>
              <a:t> </a:t>
            </a:r>
            <a:r>
              <a:rPr lang="en-US" sz="1600" b="1" dirty="0" err="1">
                <a:latin typeface="+mj-lt"/>
              </a:rPr>
              <a:t>sentraliseringspolitikken</a:t>
            </a:r>
            <a:r>
              <a:rPr lang="en-US" sz="1600" b="1" dirty="0">
                <a:latin typeface="+mj-lt"/>
              </a:rPr>
              <a:t> </a:t>
            </a:r>
            <a:endParaRPr lang="nb-NO" sz="1600" dirty="0">
              <a:latin typeface="+mj-lt"/>
            </a:endParaRPr>
          </a:p>
          <a:p>
            <a:r>
              <a:rPr lang="en-US" sz="1600" b="1" dirty="0">
                <a:latin typeface="+mj-lt"/>
              </a:rPr>
              <a:t>24.2 </a:t>
            </a:r>
            <a:r>
              <a:rPr lang="en-US" sz="1600" b="1" dirty="0" err="1">
                <a:latin typeface="+mj-lt"/>
              </a:rPr>
              <a:t>Levedyktige</a:t>
            </a:r>
            <a:r>
              <a:rPr lang="en-US" sz="1600" b="1" dirty="0">
                <a:latin typeface="+mj-lt"/>
              </a:rPr>
              <a:t> </a:t>
            </a:r>
            <a:r>
              <a:rPr lang="en-US" sz="1600" b="1" dirty="0" err="1">
                <a:latin typeface="+mj-lt"/>
              </a:rPr>
              <a:t>lokalsamfunn</a:t>
            </a:r>
            <a:r>
              <a:rPr lang="nb-NO" sz="1600" dirty="0">
                <a:latin typeface="+mj-lt"/>
              </a:rPr>
              <a:t> </a:t>
            </a:r>
            <a:r>
              <a:rPr lang="en-US" sz="1600" i="1" dirty="0">
                <a:solidFill>
                  <a:srgbClr val="FF0000"/>
                </a:solidFill>
                <a:latin typeface="+mj-lt"/>
              </a:rPr>
              <a:t>[</a:t>
            </a:r>
            <a:r>
              <a:rPr lang="en-US" sz="1600" b="1" i="1" dirty="0">
                <a:solidFill>
                  <a:srgbClr val="FF0000"/>
                </a:solidFill>
                <a:latin typeface="+mj-lt"/>
              </a:rPr>
              <a:t>DISSENS</a:t>
            </a:r>
            <a:r>
              <a:rPr lang="en-US" sz="1600" b="1" i="1" dirty="0" smtClean="0">
                <a:solidFill>
                  <a:srgbClr val="FF0000"/>
                </a:solidFill>
                <a:latin typeface="+mj-lt"/>
              </a:rPr>
              <a:t>]</a:t>
            </a:r>
            <a:endParaRPr lang="nb-NO" sz="1600" b="1" dirty="0">
              <a:solidFill>
                <a:srgbClr val="FF0000"/>
              </a:solidFill>
              <a:latin typeface="+mj-lt"/>
            </a:endParaRPr>
          </a:p>
        </p:txBody>
      </p:sp>
    </p:spTree>
    <p:extLst>
      <p:ext uri="{BB962C8B-B14F-4D97-AF65-F5344CB8AC3E}">
        <p14:creationId xmlns:p14="http://schemas.microsoft.com/office/powerpoint/2010/main" val="132310897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271059"/>
            <a:ext cx="3498979" cy="2730862"/>
          </a:xfrm>
        </p:spPr>
        <p:txBody>
          <a:bodyPr tIns="122400" bIns="122400">
            <a:normAutofit/>
          </a:bodyPr>
          <a:lstStyle/>
          <a:p>
            <a:r>
              <a:rPr lang="en-US" sz="3200" b="1" dirty="0"/>
              <a:t>DEMOKRATI OG FRIGJØRING</a:t>
            </a:r>
            <a:r>
              <a:rPr lang="nb-NO" sz="3200" dirty="0"/>
              <a:t> </a:t>
            </a:r>
            <a:r>
              <a:rPr lang="nb-NO" sz="3200" b="1" dirty="0" smtClean="0"/>
              <a:t/>
            </a:r>
            <a:br>
              <a:rPr lang="nb-NO" sz="3200" b="1" dirty="0" smtClean="0"/>
            </a:br>
            <a:r>
              <a:rPr lang="nb-NO" sz="3200" b="1" dirty="0"/>
              <a:t/>
            </a:r>
            <a:br>
              <a:rPr lang="nb-NO" sz="3200" b="1" dirty="0"/>
            </a:br>
            <a:r>
              <a:rPr lang="nb-NO" sz="2000" b="1" dirty="0" smtClean="0"/>
              <a:t>- kapitteloversikt</a:t>
            </a:r>
            <a:br>
              <a:rPr lang="nb-NO" sz="2000" b="1" dirty="0" smtClean="0"/>
            </a:br>
            <a:r>
              <a:rPr lang="nb-NO" sz="2000" b="1" dirty="0" smtClean="0"/>
              <a:t> </a:t>
            </a:r>
            <a:r>
              <a:rPr lang="en-US" sz="2000" b="1" dirty="0" smtClean="0"/>
              <a:t>(s.  65-75)</a:t>
            </a:r>
            <a:endParaRPr lang="nb-NO" sz="2000" b="1" dirty="0"/>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4896556" y="1580443"/>
            <a:ext cx="7027333" cy="3584224"/>
          </a:xfrm>
        </p:spPr>
        <p:txBody>
          <a:bodyPr>
            <a:normAutofit fontScale="92500" lnSpcReduction="10000"/>
          </a:bodyPr>
          <a:lstStyle/>
          <a:p>
            <a:pPr marL="0" indent="0">
              <a:buNone/>
            </a:pPr>
            <a:r>
              <a:rPr lang="en-US" sz="2600" b="1" dirty="0" err="1">
                <a:latin typeface="+mj-lt"/>
              </a:rPr>
              <a:t>Området</a:t>
            </a:r>
            <a:r>
              <a:rPr lang="en-US" sz="2600" b="1" dirty="0">
                <a:latin typeface="+mj-lt"/>
              </a:rPr>
              <a:t> DEMOKRATI OG FRIGJØRING</a:t>
            </a:r>
            <a:r>
              <a:rPr lang="nb-NO" sz="2600" dirty="0">
                <a:latin typeface="+mj-lt"/>
              </a:rPr>
              <a:t> </a:t>
            </a:r>
            <a:r>
              <a:rPr lang="en-US" sz="2600" b="1" i="1" dirty="0" err="1" smtClean="0">
                <a:latin typeface="+mj-lt"/>
              </a:rPr>
              <a:t>omfatter</a:t>
            </a:r>
            <a:r>
              <a:rPr lang="en-US" sz="2600" b="1" i="1" dirty="0" smtClean="0">
                <a:latin typeface="+mj-lt"/>
              </a:rPr>
              <a:t> </a:t>
            </a:r>
            <a:r>
              <a:rPr lang="en-US" sz="2600" b="1" i="1" dirty="0" err="1">
                <a:latin typeface="+mj-lt"/>
              </a:rPr>
              <a:t>følgende</a:t>
            </a:r>
            <a:r>
              <a:rPr lang="en-US" sz="2600" b="1" i="1" dirty="0">
                <a:latin typeface="+mj-lt"/>
              </a:rPr>
              <a:t> </a:t>
            </a:r>
            <a:r>
              <a:rPr lang="en-US" sz="2600" b="1" i="1" dirty="0" err="1">
                <a:latin typeface="+mj-lt"/>
              </a:rPr>
              <a:t>kapitler</a:t>
            </a:r>
            <a:r>
              <a:rPr lang="en-US" sz="2600" b="1" i="1" dirty="0" smtClean="0">
                <a:latin typeface="+mj-lt"/>
              </a:rPr>
              <a:t>:</a:t>
            </a:r>
            <a:endParaRPr lang="en-US" sz="2600" b="1" dirty="0" smtClean="0">
              <a:latin typeface="+mj-lt"/>
            </a:endParaRPr>
          </a:p>
          <a:p>
            <a:r>
              <a:rPr lang="en-US" sz="1600" b="1" dirty="0" err="1" smtClean="0">
                <a:latin typeface="+mj-lt"/>
              </a:rPr>
              <a:t>Kap</a:t>
            </a:r>
            <a:r>
              <a:rPr lang="en-US" sz="1600" b="1" dirty="0">
                <a:latin typeface="+mj-lt"/>
              </a:rPr>
              <a:t>. 25: FOLKESTYRE OG YTRINGSFRIHET</a:t>
            </a:r>
            <a:r>
              <a:rPr lang="nb-NO" sz="1600" dirty="0">
                <a:latin typeface="+mj-lt"/>
              </a:rPr>
              <a:t> </a:t>
            </a:r>
            <a:endParaRPr lang="nb-NO" sz="1600" dirty="0" smtClean="0">
              <a:latin typeface="+mj-lt"/>
            </a:endParaRPr>
          </a:p>
          <a:p>
            <a:r>
              <a:rPr lang="en-US" sz="1600" b="1" dirty="0" err="1">
                <a:latin typeface="+mj-lt"/>
              </a:rPr>
              <a:t>Kap</a:t>
            </a:r>
            <a:r>
              <a:rPr lang="en-US" sz="1600" b="1" dirty="0">
                <a:latin typeface="+mj-lt"/>
              </a:rPr>
              <a:t>. 26: ANTIRASISME</a:t>
            </a:r>
            <a:r>
              <a:rPr lang="nb-NO" sz="1600" dirty="0">
                <a:latin typeface="+mj-lt"/>
              </a:rPr>
              <a:t> </a:t>
            </a:r>
            <a:r>
              <a:rPr lang="nb-NO" sz="1600" dirty="0" smtClean="0">
                <a:latin typeface="+mj-lt"/>
              </a:rPr>
              <a:t>   </a:t>
            </a:r>
            <a:r>
              <a:rPr lang="en-US" sz="1600" b="1" dirty="0">
                <a:latin typeface="+mj-lt"/>
              </a:rPr>
              <a:t> </a:t>
            </a:r>
            <a:endParaRPr lang="nb-NO" sz="1600" dirty="0">
              <a:latin typeface="+mj-lt"/>
            </a:endParaRPr>
          </a:p>
          <a:p>
            <a:r>
              <a:rPr lang="en-US" sz="1600" b="1" dirty="0" err="1">
                <a:latin typeface="+mj-lt"/>
              </a:rPr>
              <a:t>Kap</a:t>
            </a:r>
            <a:r>
              <a:rPr lang="en-US" sz="1600" b="1" dirty="0">
                <a:latin typeface="+mj-lt"/>
              </a:rPr>
              <a:t>. 27: URFOLKSRETTIGHETER OG NASJONALE MINORITETER</a:t>
            </a:r>
            <a:r>
              <a:rPr lang="nb-NO" sz="1600" dirty="0">
                <a:latin typeface="+mj-lt"/>
              </a:rPr>
              <a:t> </a:t>
            </a:r>
            <a:r>
              <a:rPr lang="nb-NO" sz="1600" dirty="0" smtClean="0">
                <a:latin typeface="+mj-lt"/>
              </a:rPr>
              <a:t>  </a:t>
            </a:r>
            <a:r>
              <a:rPr lang="en-US" sz="1600" b="1" dirty="0">
                <a:latin typeface="+mj-lt"/>
              </a:rPr>
              <a:t> </a:t>
            </a:r>
            <a:endParaRPr lang="nb-NO" sz="1600" dirty="0">
              <a:latin typeface="+mj-lt"/>
            </a:endParaRPr>
          </a:p>
          <a:p>
            <a:r>
              <a:rPr lang="en-US" sz="1600" b="1" dirty="0" err="1">
                <a:latin typeface="+mj-lt"/>
              </a:rPr>
              <a:t>Kap</a:t>
            </a:r>
            <a:r>
              <a:rPr lang="en-US" sz="1600" b="1" dirty="0">
                <a:latin typeface="+mj-lt"/>
              </a:rPr>
              <a:t>. 28: SKEIV </a:t>
            </a:r>
            <a:r>
              <a:rPr lang="en-US" sz="1600" b="1" dirty="0" smtClean="0">
                <a:latin typeface="+mj-lt"/>
              </a:rPr>
              <a:t>POLITIKK</a:t>
            </a:r>
          </a:p>
          <a:p>
            <a:r>
              <a:rPr lang="en-US" sz="1600" b="1" dirty="0" err="1">
                <a:latin typeface="+mj-lt"/>
              </a:rPr>
              <a:t>Kap</a:t>
            </a:r>
            <a:r>
              <a:rPr lang="en-US" sz="1600" b="1" dirty="0">
                <a:latin typeface="+mj-lt"/>
              </a:rPr>
              <a:t>. 29: FUNKSJONSHEMMEDES RETTIGHETER</a:t>
            </a:r>
            <a:r>
              <a:rPr lang="nb-NO" sz="1600" dirty="0">
                <a:latin typeface="+mj-lt"/>
              </a:rPr>
              <a:t> </a:t>
            </a:r>
            <a:r>
              <a:rPr lang="nb-NO" sz="1600" dirty="0" smtClean="0">
                <a:latin typeface="+mj-lt"/>
              </a:rPr>
              <a:t> </a:t>
            </a:r>
            <a:r>
              <a:rPr lang="en-US" sz="1600" b="1" dirty="0">
                <a:latin typeface="+mj-lt"/>
              </a:rPr>
              <a:t> </a:t>
            </a:r>
            <a:endParaRPr lang="nb-NO" sz="1600" dirty="0">
              <a:latin typeface="+mj-lt"/>
            </a:endParaRPr>
          </a:p>
          <a:p>
            <a:r>
              <a:rPr lang="en-US" sz="1600" b="1" dirty="0" err="1">
                <a:latin typeface="+mj-lt"/>
              </a:rPr>
              <a:t>Kap</a:t>
            </a:r>
            <a:r>
              <a:rPr lang="en-US" sz="1600" b="1" dirty="0">
                <a:latin typeface="+mj-lt"/>
              </a:rPr>
              <a:t>. 30: </a:t>
            </a:r>
            <a:r>
              <a:rPr lang="en-US" sz="1600" b="1" dirty="0" smtClean="0">
                <a:latin typeface="+mj-lt"/>
              </a:rPr>
              <a:t>UNGDOM</a:t>
            </a:r>
            <a:r>
              <a:rPr lang="nb-NO" sz="1600" i="1" dirty="0" smtClean="0">
                <a:solidFill>
                  <a:srgbClr val="FF0000"/>
                </a:solidFill>
                <a:latin typeface="+mj-lt"/>
              </a:rPr>
              <a:t> [DISSENS]</a:t>
            </a:r>
            <a:r>
              <a:rPr lang="nb-NO" sz="1600" dirty="0" smtClean="0">
                <a:latin typeface="+mj-lt"/>
              </a:rPr>
              <a:t> </a:t>
            </a:r>
          </a:p>
          <a:p>
            <a:r>
              <a:rPr lang="en-US" sz="1600" b="1" dirty="0" err="1">
                <a:latin typeface="+mj-lt"/>
              </a:rPr>
              <a:t>Kap</a:t>
            </a:r>
            <a:r>
              <a:rPr lang="en-US" sz="1600" b="1" dirty="0">
                <a:latin typeface="+mj-lt"/>
              </a:rPr>
              <a:t>. 31: DIGITALPOLITIKK</a:t>
            </a:r>
            <a:r>
              <a:rPr lang="nb-NO" sz="1600" dirty="0">
                <a:latin typeface="+mj-lt"/>
              </a:rPr>
              <a:t> </a:t>
            </a:r>
          </a:p>
        </p:txBody>
      </p:sp>
    </p:spTree>
    <p:extLst>
      <p:ext uri="{BB962C8B-B14F-4D97-AF65-F5344CB8AC3E}">
        <p14:creationId xmlns:p14="http://schemas.microsoft.com/office/powerpoint/2010/main" val="419889673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300111"/>
            <a:ext cx="3498979" cy="2506255"/>
          </a:xfrm>
        </p:spPr>
        <p:txBody>
          <a:bodyPr tIns="122400" bIns="122400">
            <a:normAutofit/>
          </a:bodyPr>
          <a:lstStyle/>
          <a:p>
            <a:r>
              <a:rPr lang="en-US" sz="2000" b="1" dirty="0"/>
              <a:t>DEMOKRATI OG FRIGJØRING</a:t>
            </a:r>
            <a:r>
              <a:rPr lang="nb-NO" sz="2000" dirty="0"/>
              <a:t> </a:t>
            </a:r>
            <a:r>
              <a:rPr lang="nb-NO" sz="2000" b="1" dirty="0"/>
              <a:t/>
            </a:r>
            <a:br>
              <a:rPr lang="nb-NO" sz="2000" b="1" dirty="0"/>
            </a:br>
            <a:r>
              <a:rPr lang="nb-NO" sz="2000" b="1" dirty="0"/>
              <a:t/>
            </a:r>
            <a:br>
              <a:rPr lang="nb-NO" sz="2000" b="1" dirty="0"/>
            </a:br>
            <a:r>
              <a:rPr lang="en-US" sz="2400" b="1" dirty="0" err="1">
                <a:solidFill>
                  <a:srgbClr val="000000"/>
                </a:solidFill>
              </a:rPr>
              <a:t>Kap</a:t>
            </a:r>
            <a:r>
              <a:rPr lang="en-US" sz="2400" b="1" dirty="0">
                <a:solidFill>
                  <a:srgbClr val="000000"/>
                </a:solidFill>
              </a:rPr>
              <a:t>. 25: </a:t>
            </a:r>
            <a:r>
              <a:rPr lang="en-US" sz="2400" b="1" dirty="0" smtClean="0">
                <a:solidFill>
                  <a:srgbClr val="000000"/>
                </a:solidFill>
              </a:rPr>
              <a:t/>
            </a:r>
            <a:br>
              <a:rPr lang="en-US" sz="2400" b="1" dirty="0" smtClean="0">
                <a:solidFill>
                  <a:srgbClr val="000000"/>
                </a:solidFill>
              </a:rPr>
            </a:br>
            <a:r>
              <a:rPr lang="en-US" sz="2400" b="1" dirty="0" smtClean="0">
                <a:solidFill>
                  <a:srgbClr val="000000"/>
                </a:solidFill>
              </a:rPr>
              <a:t>FOLKESTYRE </a:t>
            </a:r>
            <a:r>
              <a:rPr lang="en-US" sz="2400" b="1" dirty="0">
                <a:solidFill>
                  <a:srgbClr val="000000"/>
                </a:solidFill>
              </a:rPr>
              <a:t>OG YTRINGSFRIHET</a:t>
            </a:r>
            <a:r>
              <a:rPr lang="nb-NO" sz="2400" dirty="0">
                <a:solidFill>
                  <a:srgbClr val="000000"/>
                </a:solidFill>
              </a:rPr>
              <a:t> </a:t>
            </a: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5040623" y="984676"/>
            <a:ext cx="6665612" cy="4329206"/>
          </a:xfrm>
        </p:spPr>
        <p:txBody>
          <a:bodyPr>
            <a:noAutofit/>
          </a:bodyPr>
          <a:lstStyle/>
          <a:p>
            <a:pPr marL="0" indent="0">
              <a:buNone/>
            </a:pPr>
            <a:r>
              <a:rPr lang="en-US" sz="2000" b="1" i="1" dirty="0" err="1" smtClean="0">
                <a:latin typeface="+mj-lt"/>
              </a:rPr>
              <a:t>Underkapitler</a:t>
            </a:r>
            <a:r>
              <a:rPr lang="en-US" sz="2000" b="1" dirty="0" smtClean="0">
                <a:latin typeface="+mj-lt"/>
              </a:rPr>
              <a:t>:</a:t>
            </a:r>
            <a:endParaRPr lang="en-US" sz="2000" b="1" dirty="0">
              <a:latin typeface="+mj-lt"/>
            </a:endParaRPr>
          </a:p>
          <a:p>
            <a:r>
              <a:rPr lang="en-US" sz="1600" b="1" dirty="0">
                <a:latin typeface="+mj-lt"/>
              </a:rPr>
              <a:t>25.1 Et </a:t>
            </a:r>
            <a:r>
              <a:rPr lang="en-US" sz="1600" b="1" dirty="0" err="1">
                <a:latin typeface="+mj-lt"/>
              </a:rPr>
              <a:t>demokratisk</a:t>
            </a:r>
            <a:r>
              <a:rPr lang="en-US" sz="1600" b="1" dirty="0">
                <a:latin typeface="+mj-lt"/>
              </a:rPr>
              <a:t> </a:t>
            </a:r>
            <a:r>
              <a:rPr lang="en-US" sz="1600" b="1" dirty="0" err="1">
                <a:latin typeface="+mj-lt"/>
              </a:rPr>
              <a:t>arbeidsliv</a:t>
            </a:r>
            <a:r>
              <a:rPr lang="en-US" sz="1600" b="1" dirty="0">
                <a:latin typeface="+mj-lt"/>
              </a:rPr>
              <a:t> </a:t>
            </a:r>
            <a:endParaRPr lang="nb-NO" sz="1600" dirty="0">
              <a:latin typeface="+mj-lt"/>
            </a:endParaRPr>
          </a:p>
          <a:p>
            <a:r>
              <a:rPr lang="en-US" sz="1600" b="1" dirty="0">
                <a:latin typeface="+mj-lt"/>
              </a:rPr>
              <a:t>25.2 Et </a:t>
            </a:r>
            <a:r>
              <a:rPr lang="en-US" sz="1600" b="1" dirty="0" err="1">
                <a:latin typeface="+mj-lt"/>
              </a:rPr>
              <a:t>fornyet</a:t>
            </a:r>
            <a:r>
              <a:rPr lang="en-US" sz="1600" b="1" dirty="0">
                <a:latin typeface="+mj-lt"/>
              </a:rPr>
              <a:t> </a:t>
            </a:r>
            <a:r>
              <a:rPr lang="en-US" sz="1600" b="1" dirty="0" err="1">
                <a:latin typeface="+mj-lt"/>
              </a:rPr>
              <a:t>folkestyre</a:t>
            </a:r>
            <a:r>
              <a:rPr lang="en-US" sz="1600" b="1" dirty="0">
                <a:latin typeface="+mj-lt"/>
              </a:rPr>
              <a:t> </a:t>
            </a:r>
            <a:endParaRPr lang="nb-NO" sz="1600" dirty="0">
              <a:latin typeface="+mj-lt"/>
            </a:endParaRPr>
          </a:p>
          <a:p>
            <a:r>
              <a:rPr lang="en-US" sz="1600" b="1" dirty="0">
                <a:latin typeface="+mj-lt"/>
              </a:rPr>
              <a:t>25.3 Et </a:t>
            </a:r>
            <a:r>
              <a:rPr lang="en-US" sz="1600" b="1" dirty="0" err="1">
                <a:latin typeface="+mj-lt"/>
              </a:rPr>
              <a:t>levende</a:t>
            </a:r>
            <a:r>
              <a:rPr lang="en-US" sz="1600" b="1" dirty="0">
                <a:latin typeface="+mj-lt"/>
              </a:rPr>
              <a:t> </a:t>
            </a:r>
            <a:r>
              <a:rPr lang="en-US" sz="1600" b="1" dirty="0" err="1">
                <a:latin typeface="+mj-lt"/>
              </a:rPr>
              <a:t>lokaldemokrati</a:t>
            </a:r>
            <a:r>
              <a:rPr lang="en-US" sz="1600" b="1" dirty="0">
                <a:latin typeface="+mj-lt"/>
              </a:rPr>
              <a:t> </a:t>
            </a:r>
            <a:endParaRPr lang="nb-NO" sz="1600" dirty="0">
              <a:latin typeface="+mj-lt"/>
            </a:endParaRPr>
          </a:p>
          <a:p>
            <a:r>
              <a:rPr lang="en-US" sz="1600" b="1" dirty="0">
                <a:latin typeface="+mj-lt"/>
              </a:rPr>
              <a:t>25.4 </a:t>
            </a:r>
            <a:r>
              <a:rPr lang="en-US" sz="1600" b="1" dirty="0" err="1">
                <a:latin typeface="+mj-lt"/>
              </a:rPr>
              <a:t>Mer</a:t>
            </a:r>
            <a:r>
              <a:rPr lang="en-US" sz="1600" b="1" dirty="0">
                <a:latin typeface="+mj-lt"/>
              </a:rPr>
              <a:t> </a:t>
            </a:r>
            <a:r>
              <a:rPr lang="en-US" sz="1600" b="1" dirty="0" err="1">
                <a:latin typeface="+mj-lt"/>
              </a:rPr>
              <a:t>ytringsfrihet</a:t>
            </a:r>
            <a:r>
              <a:rPr lang="en-US" sz="1600" b="1" dirty="0">
                <a:latin typeface="+mj-lt"/>
              </a:rPr>
              <a:t> </a:t>
            </a:r>
            <a:endParaRPr lang="nb-NO" sz="1600" dirty="0">
              <a:latin typeface="+mj-lt"/>
            </a:endParaRPr>
          </a:p>
          <a:p>
            <a:r>
              <a:rPr lang="en-US" sz="1600" b="1" dirty="0">
                <a:solidFill>
                  <a:schemeClr val="accent1">
                    <a:lumMod val="75000"/>
                  </a:schemeClr>
                </a:solidFill>
                <a:latin typeface="+mj-lt"/>
              </a:rPr>
              <a:t>25.4</a:t>
            </a:r>
            <a:r>
              <a:rPr lang="en-US" sz="1600" b="1" dirty="0">
                <a:latin typeface="+mj-lt"/>
              </a:rPr>
              <a:t> Et </a:t>
            </a:r>
            <a:r>
              <a:rPr lang="en-US" sz="1600" b="1" dirty="0" err="1">
                <a:latin typeface="+mj-lt"/>
              </a:rPr>
              <a:t>sterkere</a:t>
            </a:r>
            <a:r>
              <a:rPr lang="en-US" sz="1600" b="1" dirty="0">
                <a:latin typeface="+mj-lt"/>
              </a:rPr>
              <a:t> </a:t>
            </a:r>
            <a:r>
              <a:rPr lang="en-US" sz="1600" b="1" dirty="0" err="1">
                <a:latin typeface="+mj-lt"/>
              </a:rPr>
              <a:t>personvern</a:t>
            </a:r>
            <a:r>
              <a:rPr lang="en-US" sz="1600" b="1" dirty="0">
                <a:latin typeface="+mj-lt"/>
              </a:rPr>
              <a:t> </a:t>
            </a:r>
            <a:endParaRPr lang="nb-NO" sz="1600" dirty="0">
              <a:latin typeface="+mj-lt"/>
            </a:endParaRPr>
          </a:p>
          <a:p>
            <a:r>
              <a:rPr lang="en-US" sz="1600" b="1" dirty="0">
                <a:latin typeface="+mj-lt"/>
              </a:rPr>
              <a:t>25.5 </a:t>
            </a:r>
            <a:r>
              <a:rPr lang="en-US" sz="1600" b="1" dirty="0" err="1">
                <a:latin typeface="+mj-lt"/>
              </a:rPr>
              <a:t>Økt</a:t>
            </a:r>
            <a:r>
              <a:rPr lang="en-US" sz="1600" b="1" dirty="0">
                <a:latin typeface="+mj-lt"/>
              </a:rPr>
              <a:t> religion- </a:t>
            </a:r>
            <a:r>
              <a:rPr lang="en-US" sz="1600" b="1" dirty="0" err="1">
                <a:latin typeface="+mj-lt"/>
              </a:rPr>
              <a:t>og</a:t>
            </a:r>
            <a:r>
              <a:rPr lang="en-US" sz="1600" b="1" dirty="0">
                <a:latin typeface="+mj-lt"/>
              </a:rPr>
              <a:t> </a:t>
            </a:r>
            <a:r>
              <a:rPr lang="en-US" sz="1600" b="1" dirty="0" err="1">
                <a:latin typeface="+mj-lt"/>
              </a:rPr>
              <a:t>livssynsfrihet</a:t>
            </a:r>
            <a:r>
              <a:rPr lang="en-US" sz="1600" b="1" dirty="0">
                <a:latin typeface="+mj-lt"/>
              </a:rPr>
              <a:t> </a:t>
            </a:r>
            <a:endParaRPr lang="nb-NO" sz="1600" dirty="0">
              <a:latin typeface="+mj-lt"/>
            </a:endParaRPr>
          </a:p>
        </p:txBody>
      </p:sp>
    </p:spTree>
    <p:extLst>
      <p:ext uri="{BB962C8B-B14F-4D97-AF65-F5344CB8AC3E}">
        <p14:creationId xmlns:p14="http://schemas.microsoft.com/office/powerpoint/2010/main" val="322134995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300111"/>
            <a:ext cx="3498979" cy="2506255"/>
          </a:xfrm>
        </p:spPr>
        <p:txBody>
          <a:bodyPr tIns="122400" bIns="122400">
            <a:normAutofit/>
          </a:bodyPr>
          <a:lstStyle/>
          <a:p>
            <a:r>
              <a:rPr lang="en-US" sz="2000" b="1" dirty="0"/>
              <a:t>DEMOKRATI OG FRIGJØRING</a:t>
            </a:r>
            <a:r>
              <a:rPr lang="nb-NO" sz="2000" dirty="0"/>
              <a:t> </a:t>
            </a:r>
            <a:r>
              <a:rPr lang="nb-NO" sz="2000" b="1" dirty="0"/>
              <a:t/>
            </a:r>
            <a:br>
              <a:rPr lang="nb-NO" sz="2000" b="1" dirty="0"/>
            </a:br>
            <a:r>
              <a:rPr lang="nb-NO" sz="2000" b="1" dirty="0"/>
              <a:t/>
            </a:r>
            <a:br>
              <a:rPr lang="nb-NO" sz="2000" b="1" dirty="0"/>
            </a:br>
            <a:r>
              <a:rPr lang="en-US" sz="2400" b="1" dirty="0" err="1">
                <a:solidFill>
                  <a:schemeClr val="tx1"/>
                </a:solidFill>
              </a:rPr>
              <a:t>Kap</a:t>
            </a:r>
            <a:r>
              <a:rPr lang="en-US" sz="2400" b="1" dirty="0">
                <a:solidFill>
                  <a:schemeClr val="tx1"/>
                </a:solidFill>
              </a:rPr>
              <a:t>. 26: </a:t>
            </a:r>
            <a:r>
              <a:rPr lang="en-US" sz="2400" b="1" dirty="0" smtClean="0">
                <a:solidFill>
                  <a:schemeClr val="tx1"/>
                </a:solidFill>
              </a:rPr>
              <a:t/>
            </a:r>
            <a:br>
              <a:rPr lang="en-US" sz="2400" b="1" dirty="0" smtClean="0">
                <a:solidFill>
                  <a:schemeClr val="tx1"/>
                </a:solidFill>
              </a:rPr>
            </a:br>
            <a:r>
              <a:rPr lang="en-US" sz="2400" b="1" dirty="0" smtClean="0">
                <a:solidFill>
                  <a:schemeClr val="tx1"/>
                </a:solidFill>
              </a:rPr>
              <a:t>ANTIRASISME</a:t>
            </a:r>
            <a:r>
              <a:rPr lang="nb-NO" sz="2400" dirty="0" smtClean="0">
                <a:solidFill>
                  <a:schemeClr val="tx1"/>
                </a:solidFill>
              </a:rPr>
              <a:t> </a:t>
            </a:r>
            <a:endParaRPr lang="nb-NO" sz="2400" dirty="0">
              <a:solidFill>
                <a:schemeClr val="tx1"/>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4781176" y="0"/>
            <a:ext cx="7126942" cy="6858000"/>
          </a:xfrm>
        </p:spPr>
        <p:txBody>
          <a:bodyPr>
            <a:noAutofit/>
          </a:bodyPr>
          <a:lstStyle/>
          <a:p>
            <a:pPr marL="0" indent="0">
              <a:spcBef>
                <a:spcPts val="300"/>
              </a:spcBef>
              <a:buNone/>
            </a:pPr>
            <a:r>
              <a:rPr lang="en-US" sz="1600" b="1" i="1" dirty="0">
                <a:latin typeface="+mj-lt"/>
              </a:rPr>
              <a:t>[</a:t>
            </a:r>
            <a:r>
              <a:rPr lang="en-US" sz="1600" b="1" i="1" dirty="0" err="1">
                <a:latin typeface="+mj-lt"/>
              </a:rPr>
              <a:t>Ingen</a:t>
            </a:r>
            <a:r>
              <a:rPr lang="en-US" sz="1600" b="1" i="1" dirty="0">
                <a:latin typeface="+mj-lt"/>
              </a:rPr>
              <a:t> </a:t>
            </a:r>
            <a:r>
              <a:rPr lang="en-US" sz="1600" b="1" i="1" dirty="0" err="1">
                <a:latin typeface="+mj-lt"/>
              </a:rPr>
              <a:t>underkapitler</a:t>
            </a:r>
            <a:r>
              <a:rPr lang="en-US" sz="1600" b="1" i="1" dirty="0">
                <a:latin typeface="+mj-lt"/>
              </a:rPr>
              <a:t>]</a:t>
            </a:r>
          </a:p>
          <a:p>
            <a:pPr marL="0" indent="0">
              <a:spcBef>
                <a:spcPts val="300"/>
              </a:spcBef>
              <a:buNone/>
            </a:pPr>
            <a:r>
              <a:rPr lang="nb-NO" sz="1600" b="1" dirty="0">
                <a:latin typeface="+mj-lt"/>
              </a:rPr>
              <a:t>Rødt vil: </a:t>
            </a:r>
          </a:p>
          <a:p>
            <a:pPr marL="342900" indent="-342900">
              <a:spcBef>
                <a:spcPts val="300"/>
              </a:spcBef>
              <a:buFont typeface="+mj-lt"/>
              <a:buAutoNum type="alphaLcParenR"/>
            </a:pPr>
            <a:r>
              <a:rPr lang="nb-NO" sz="1400" dirty="0" smtClean="0">
                <a:latin typeface="+mj-lt"/>
              </a:rPr>
              <a:t>Kartlegge </a:t>
            </a:r>
            <a:r>
              <a:rPr lang="nb-NO" sz="1400" dirty="0">
                <a:latin typeface="+mj-lt"/>
              </a:rPr>
              <a:t>diskriminering og rasisme i arbeidslivet, boligsektoren og organisasjonslivet for å iverksette tiltak. Sikre tiltak mot rasisme og diskriminering i ansettelsesprosesser og rekruttering. </a:t>
            </a:r>
          </a:p>
          <a:p>
            <a:pPr marL="342900" indent="-342900">
              <a:spcBef>
                <a:spcPts val="300"/>
              </a:spcBef>
              <a:buFont typeface="+mj-lt"/>
              <a:buAutoNum type="alphaLcParenR"/>
            </a:pPr>
            <a:r>
              <a:rPr lang="nb-NO" sz="1400" dirty="0" smtClean="0">
                <a:latin typeface="+mj-lt"/>
              </a:rPr>
              <a:t>Minoritetsorganisasjoner </a:t>
            </a:r>
            <a:r>
              <a:rPr lang="nb-NO" sz="1400" dirty="0">
                <a:latin typeface="+mj-lt"/>
              </a:rPr>
              <a:t>involveres i høringer og politikkutforming i større grad og sikres ressurser. </a:t>
            </a:r>
          </a:p>
          <a:p>
            <a:pPr marL="342900" indent="-342900">
              <a:spcBef>
                <a:spcPts val="300"/>
              </a:spcBef>
              <a:buFont typeface="+mj-lt"/>
              <a:buAutoNum type="alphaLcParenR"/>
            </a:pPr>
            <a:r>
              <a:rPr lang="nb-NO" sz="1400" dirty="0" smtClean="0">
                <a:latin typeface="+mj-lt"/>
              </a:rPr>
              <a:t>Håndheving </a:t>
            </a:r>
            <a:r>
              <a:rPr lang="nb-NO" sz="1400" dirty="0">
                <a:latin typeface="+mj-lt"/>
              </a:rPr>
              <a:t>av lovverk mot hatytringer og hatkriminalitet. </a:t>
            </a:r>
          </a:p>
          <a:p>
            <a:pPr marL="342900" indent="-342900">
              <a:spcBef>
                <a:spcPts val="300"/>
              </a:spcBef>
              <a:buFont typeface="+mj-lt"/>
              <a:buAutoNum type="alphaLcParenR"/>
            </a:pPr>
            <a:r>
              <a:rPr lang="nb-NO" sz="1400" dirty="0" smtClean="0">
                <a:latin typeface="+mj-lt"/>
              </a:rPr>
              <a:t>Organisasjoner </a:t>
            </a:r>
            <a:r>
              <a:rPr lang="nb-NO" sz="1400" dirty="0">
                <a:latin typeface="+mj-lt"/>
              </a:rPr>
              <a:t>hvis praksis fremmer rasistiske holdninger skal ikke motta offentlig støtte, som for eksempel Human Rights Service (HRS). </a:t>
            </a:r>
          </a:p>
          <a:p>
            <a:pPr marL="342900" indent="-342900">
              <a:spcBef>
                <a:spcPts val="300"/>
              </a:spcBef>
              <a:buFont typeface="+mj-lt"/>
              <a:buAutoNum type="alphaLcParenR"/>
            </a:pPr>
            <a:r>
              <a:rPr lang="nb-NO" sz="1400" dirty="0" smtClean="0">
                <a:latin typeface="+mj-lt"/>
              </a:rPr>
              <a:t>Stanse </a:t>
            </a:r>
            <a:r>
              <a:rPr lang="nb-NO" sz="1400" dirty="0">
                <a:latin typeface="+mj-lt"/>
              </a:rPr>
              <a:t>etnisk profilering, og sørge for omfangsundersøkelser. Alle som stanses av politiet bør få en kvittering som viser sted, årsak og tidspunkt. </a:t>
            </a:r>
          </a:p>
          <a:p>
            <a:pPr marL="342900" indent="-342900">
              <a:spcBef>
                <a:spcPts val="300"/>
              </a:spcBef>
              <a:buFont typeface="+mj-lt"/>
              <a:buAutoNum type="alphaLcParenR"/>
            </a:pPr>
            <a:r>
              <a:rPr lang="nb-NO" sz="1400" dirty="0" smtClean="0">
                <a:latin typeface="+mj-lt"/>
              </a:rPr>
              <a:t>Helsevesenet </a:t>
            </a:r>
            <a:r>
              <a:rPr lang="nb-NO" sz="1400" dirty="0">
                <a:latin typeface="+mj-lt"/>
              </a:rPr>
              <a:t>og eldreomsorgen skal tilpasses en flerkulturell befolkningsmasse, blant annet ved å styrke kunnskapen om </a:t>
            </a:r>
            <a:r>
              <a:rPr lang="nb-NO" sz="1400" dirty="0" err="1">
                <a:latin typeface="+mj-lt"/>
              </a:rPr>
              <a:t>flerspråklighet</a:t>
            </a:r>
            <a:r>
              <a:rPr lang="nb-NO" sz="1400" dirty="0">
                <a:latin typeface="+mj-lt"/>
              </a:rPr>
              <a:t> og migrasjonshelse. </a:t>
            </a:r>
          </a:p>
          <a:p>
            <a:pPr marL="342900" indent="-342900">
              <a:spcBef>
                <a:spcPts val="300"/>
              </a:spcBef>
              <a:buFont typeface="+mj-lt"/>
              <a:buAutoNum type="alphaLcParenR"/>
            </a:pPr>
            <a:r>
              <a:rPr lang="nb-NO" sz="1400" dirty="0" smtClean="0">
                <a:latin typeface="+mj-lt"/>
              </a:rPr>
              <a:t>Tiltak </a:t>
            </a:r>
            <a:r>
              <a:rPr lang="nb-NO" sz="1400" dirty="0">
                <a:latin typeface="+mj-lt"/>
              </a:rPr>
              <a:t>for at ungdommer som ikke har foreldre med nettverk også får mulighet til å skaffe seg jobb, for eksempel kommunale ordninger med sommerjobber som kan føre til lønnet arbeid. </a:t>
            </a:r>
          </a:p>
          <a:p>
            <a:pPr marL="342900" indent="-342900">
              <a:spcBef>
                <a:spcPts val="300"/>
              </a:spcBef>
              <a:buFont typeface="+mj-lt"/>
              <a:buAutoNum type="alphaLcParenR"/>
            </a:pPr>
            <a:r>
              <a:rPr lang="nb-NO" sz="1400" dirty="0" smtClean="0">
                <a:latin typeface="+mj-lt"/>
              </a:rPr>
              <a:t>Utdanning </a:t>
            </a:r>
            <a:r>
              <a:rPr lang="nb-NO" sz="1400" dirty="0">
                <a:latin typeface="+mj-lt"/>
              </a:rPr>
              <a:t>av lærere og barnehagelærere inkluderer hvordan lærere skal håndtere rasisme og aktivt arbeide mot rasisme. </a:t>
            </a:r>
          </a:p>
          <a:p>
            <a:pPr marL="342900" indent="-342900">
              <a:spcBef>
                <a:spcPts val="300"/>
              </a:spcBef>
              <a:buFont typeface="+mj-lt"/>
              <a:buAutoNum type="alphaLcParenR"/>
            </a:pPr>
            <a:r>
              <a:rPr lang="nb-NO" sz="1400" dirty="0" smtClean="0">
                <a:latin typeface="+mj-lt"/>
              </a:rPr>
              <a:t>Læreplaner </a:t>
            </a:r>
            <a:r>
              <a:rPr lang="nb-NO" sz="1400" dirty="0">
                <a:latin typeface="+mj-lt"/>
              </a:rPr>
              <a:t>og relevant undervisningsmateriale skal inkludere opplæring om rasisme. </a:t>
            </a:r>
          </a:p>
          <a:p>
            <a:pPr marL="342900" indent="-342900">
              <a:spcBef>
                <a:spcPts val="300"/>
              </a:spcBef>
              <a:buFont typeface="+mj-lt"/>
              <a:buAutoNum type="alphaLcParenR"/>
            </a:pPr>
            <a:r>
              <a:rPr lang="nb-NO" sz="1400" dirty="0" smtClean="0">
                <a:latin typeface="+mj-lt"/>
              </a:rPr>
              <a:t>Handlingsplaner </a:t>
            </a:r>
            <a:r>
              <a:rPr lang="nb-NO" sz="1400" dirty="0">
                <a:latin typeface="+mj-lt"/>
              </a:rPr>
              <a:t>mot rasisme, </a:t>
            </a:r>
            <a:r>
              <a:rPr lang="nb-NO" sz="1400" dirty="0" err="1">
                <a:latin typeface="+mj-lt"/>
              </a:rPr>
              <a:t>islamofobi</a:t>
            </a:r>
            <a:r>
              <a:rPr lang="nb-NO" sz="1400" dirty="0">
                <a:latin typeface="+mj-lt"/>
              </a:rPr>
              <a:t> og antisemittisme må som et minimum følges opp med konkrete tiltak, nok ressurser og klart definert ansvar for oppfølging og evaluering. </a:t>
            </a:r>
          </a:p>
          <a:p>
            <a:pPr marL="342900" indent="-342900">
              <a:spcBef>
                <a:spcPts val="300"/>
              </a:spcBef>
              <a:buFont typeface="+mj-lt"/>
              <a:buAutoNum type="alphaLcParenR"/>
            </a:pPr>
            <a:r>
              <a:rPr lang="nb-NO" sz="1400" dirty="0" smtClean="0">
                <a:latin typeface="+mj-lt"/>
              </a:rPr>
              <a:t>Det </a:t>
            </a:r>
            <a:r>
              <a:rPr lang="nb-NO" sz="1400" dirty="0">
                <a:latin typeface="+mj-lt"/>
              </a:rPr>
              <a:t>må gis økt offentlig støtte til organisasjoner som jobber mot rasisme.</a:t>
            </a:r>
          </a:p>
        </p:txBody>
      </p:sp>
    </p:spTree>
    <p:extLst>
      <p:ext uri="{BB962C8B-B14F-4D97-AF65-F5344CB8AC3E}">
        <p14:creationId xmlns:p14="http://schemas.microsoft.com/office/powerpoint/2010/main" val="275453307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300111"/>
            <a:ext cx="3498979" cy="2506255"/>
          </a:xfrm>
        </p:spPr>
        <p:txBody>
          <a:bodyPr tIns="122400" bIns="122400">
            <a:normAutofit/>
          </a:bodyPr>
          <a:lstStyle/>
          <a:p>
            <a:r>
              <a:rPr lang="en-US" sz="2000" b="1" dirty="0"/>
              <a:t>DEMOKRATI OG FRIGJØRING</a:t>
            </a:r>
            <a:r>
              <a:rPr lang="nb-NO" sz="2000" dirty="0"/>
              <a:t> </a:t>
            </a:r>
            <a:r>
              <a:rPr lang="nb-NO" sz="2000" b="1" dirty="0"/>
              <a:t/>
            </a:r>
            <a:br>
              <a:rPr lang="nb-NO" sz="2000" b="1" dirty="0"/>
            </a:br>
            <a:r>
              <a:rPr lang="nb-NO" sz="2000" b="1" dirty="0"/>
              <a:t/>
            </a:r>
            <a:br>
              <a:rPr lang="nb-NO" sz="2000" b="1" dirty="0"/>
            </a:br>
            <a:r>
              <a:rPr lang="en-US" sz="2400" b="1" dirty="0" err="1">
                <a:solidFill>
                  <a:srgbClr val="000000"/>
                </a:solidFill>
              </a:rPr>
              <a:t>Kap</a:t>
            </a:r>
            <a:r>
              <a:rPr lang="en-US" sz="2400" b="1" dirty="0">
                <a:solidFill>
                  <a:srgbClr val="000000"/>
                </a:solidFill>
              </a:rPr>
              <a:t>. 27</a:t>
            </a:r>
            <a:r>
              <a:rPr lang="en-US" sz="2400" b="1" dirty="0" smtClean="0">
                <a:solidFill>
                  <a:srgbClr val="000000"/>
                </a:solidFill>
              </a:rPr>
              <a:t>:</a:t>
            </a:r>
            <a:br>
              <a:rPr lang="en-US" sz="2400" b="1" dirty="0" smtClean="0">
                <a:solidFill>
                  <a:srgbClr val="000000"/>
                </a:solidFill>
              </a:rPr>
            </a:br>
            <a:r>
              <a:rPr lang="en-US" sz="2400" b="1" dirty="0" smtClean="0">
                <a:solidFill>
                  <a:srgbClr val="000000"/>
                </a:solidFill>
              </a:rPr>
              <a:t>URFOLKSRETTIGHETER </a:t>
            </a:r>
            <a:r>
              <a:rPr lang="en-US" sz="2400" b="1" dirty="0">
                <a:solidFill>
                  <a:srgbClr val="000000"/>
                </a:solidFill>
              </a:rPr>
              <a:t>OG NASJONALE MINORITETER</a:t>
            </a:r>
            <a:r>
              <a:rPr lang="nb-NO" sz="2400" dirty="0">
                <a:solidFill>
                  <a:srgbClr val="000000"/>
                </a:solidFill>
              </a:rPr>
              <a:t> </a:t>
            </a: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5011547" y="1171088"/>
            <a:ext cx="6665612" cy="2694927"/>
          </a:xfrm>
        </p:spPr>
        <p:txBody>
          <a:bodyPr>
            <a:noAutofit/>
          </a:bodyPr>
          <a:lstStyle/>
          <a:p>
            <a:pPr marL="0" indent="0">
              <a:buNone/>
            </a:pPr>
            <a:r>
              <a:rPr lang="en-US" sz="2000" b="1" i="1" dirty="0" err="1" smtClean="0">
                <a:latin typeface="+mj-lt"/>
              </a:rPr>
              <a:t>Underkapitler</a:t>
            </a:r>
            <a:r>
              <a:rPr lang="en-US" sz="2000" b="1" dirty="0" smtClean="0">
                <a:latin typeface="+mj-lt"/>
              </a:rPr>
              <a:t>:</a:t>
            </a:r>
            <a:endParaRPr lang="en-US" sz="2000" b="1" dirty="0">
              <a:latin typeface="+mj-lt"/>
            </a:endParaRPr>
          </a:p>
          <a:p>
            <a:r>
              <a:rPr lang="en-US" sz="1600" b="1" dirty="0">
                <a:latin typeface="+mj-lt"/>
              </a:rPr>
              <a:t>27.1 </a:t>
            </a:r>
            <a:r>
              <a:rPr lang="en-US" sz="1600" b="1" dirty="0" err="1">
                <a:latin typeface="+mj-lt"/>
              </a:rPr>
              <a:t>Samisk</a:t>
            </a:r>
            <a:r>
              <a:rPr lang="en-US" sz="1600" b="1" dirty="0">
                <a:latin typeface="+mj-lt"/>
              </a:rPr>
              <a:t> </a:t>
            </a:r>
            <a:r>
              <a:rPr lang="en-US" sz="1600" b="1" dirty="0" err="1">
                <a:latin typeface="+mj-lt"/>
              </a:rPr>
              <a:t>råderett</a:t>
            </a:r>
            <a:r>
              <a:rPr lang="en-US" sz="1600" b="1" dirty="0">
                <a:latin typeface="+mj-lt"/>
              </a:rPr>
              <a:t> over </a:t>
            </a:r>
            <a:r>
              <a:rPr lang="en-US" sz="1600" b="1" dirty="0" err="1">
                <a:latin typeface="+mj-lt"/>
              </a:rPr>
              <a:t>naturressursene</a:t>
            </a:r>
            <a:r>
              <a:rPr lang="en-US" sz="1600" b="1" dirty="0">
                <a:latin typeface="+mj-lt"/>
              </a:rPr>
              <a:t> </a:t>
            </a:r>
            <a:endParaRPr lang="nb-NO" sz="1600" dirty="0">
              <a:latin typeface="+mj-lt"/>
            </a:endParaRPr>
          </a:p>
          <a:p>
            <a:r>
              <a:rPr lang="en-US" sz="1600" b="1" dirty="0">
                <a:latin typeface="+mj-lt"/>
              </a:rPr>
              <a:t>27.2 </a:t>
            </a:r>
            <a:r>
              <a:rPr lang="en-US" sz="1600" b="1" dirty="0" err="1">
                <a:latin typeface="+mj-lt"/>
              </a:rPr>
              <a:t>Samisk</a:t>
            </a:r>
            <a:r>
              <a:rPr lang="en-US" sz="1600" b="1" dirty="0">
                <a:latin typeface="+mj-lt"/>
              </a:rPr>
              <a:t> </a:t>
            </a:r>
            <a:r>
              <a:rPr lang="en-US" sz="1600" b="1" dirty="0" err="1">
                <a:latin typeface="+mj-lt"/>
              </a:rPr>
              <a:t>språk</a:t>
            </a:r>
            <a:r>
              <a:rPr lang="en-US" sz="1600" b="1" dirty="0">
                <a:latin typeface="+mj-lt"/>
              </a:rPr>
              <a:t>, </a:t>
            </a:r>
            <a:r>
              <a:rPr lang="en-US" sz="1600" b="1" dirty="0" err="1">
                <a:latin typeface="+mj-lt"/>
              </a:rPr>
              <a:t>kultur</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utdanning</a:t>
            </a:r>
            <a:r>
              <a:rPr lang="en-US" sz="1600" b="1" dirty="0">
                <a:latin typeface="+mj-lt"/>
              </a:rPr>
              <a:t> </a:t>
            </a:r>
            <a:endParaRPr lang="nb-NO" sz="1600" dirty="0">
              <a:latin typeface="+mj-lt"/>
            </a:endParaRPr>
          </a:p>
          <a:p>
            <a:r>
              <a:rPr lang="en-US" sz="1600" b="1" dirty="0">
                <a:latin typeface="+mj-lt"/>
              </a:rPr>
              <a:t>27.3 </a:t>
            </a:r>
            <a:r>
              <a:rPr lang="en-US" sz="1600" b="1" dirty="0" err="1">
                <a:latin typeface="+mj-lt"/>
              </a:rPr>
              <a:t>Nasjonale</a:t>
            </a:r>
            <a:r>
              <a:rPr lang="en-US" sz="1600" b="1" dirty="0">
                <a:latin typeface="+mj-lt"/>
              </a:rPr>
              <a:t> </a:t>
            </a:r>
            <a:r>
              <a:rPr lang="en-US" sz="1600" b="1" dirty="0" err="1">
                <a:latin typeface="+mj-lt"/>
              </a:rPr>
              <a:t>minoriteter</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internasjonalt</a:t>
            </a:r>
            <a:r>
              <a:rPr lang="en-US" sz="1600" b="1" dirty="0">
                <a:latin typeface="+mj-lt"/>
              </a:rPr>
              <a:t> </a:t>
            </a:r>
            <a:r>
              <a:rPr lang="en-US" sz="1600" b="1" dirty="0" err="1">
                <a:latin typeface="+mj-lt"/>
              </a:rPr>
              <a:t>ansvar</a:t>
            </a:r>
            <a:r>
              <a:rPr lang="nb-NO" sz="1600" dirty="0">
                <a:latin typeface="+mj-lt"/>
              </a:rPr>
              <a:t> </a:t>
            </a:r>
          </a:p>
        </p:txBody>
      </p:sp>
    </p:spTree>
    <p:extLst>
      <p:ext uri="{BB962C8B-B14F-4D97-AF65-F5344CB8AC3E}">
        <p14:creationId xmlns:p14="http://schemas.microsoft.com/office/powerpoint/2010/main" val="115249939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300111"/>
            <a:ext cx="3498979" cy="2506255"/>
          </a:xfrm>
        </p:spPr>
        <p:txBody>
          <a:bodyPr tIns="122400" bIns="122400">
            <a:normAutofit/>
          </a:bodyPr>
          <a:lstStyle/>
          <a:p>
            <a:r>
              <a:rPr lang="en-US" sz="2000" b="1" dirty="0"/>
              <a:t>DEMOKRATI OG FRIGJØRING</a:t>
            </a:r>
            <a:r>
              <a:rPr lang="nb-NO" sz="2000" dirty="0"/>
              <a:t> </a:t>
            </a:r>
            <a:r>
              <a:rPr lang="nb-NO" sz="2000" b="1" dirty="0"/>
              <a:t/>
            </a:r>
            <a:br>
              <a:rPr lang="nb-NO" sz="2000" b="1" dirty="0"/>
            </a:br>
            <a:r>
              <a:rPr lang="nb-NO" sz="2000" b="1" dirty="0"/>
              <a:t/>
            </a:r>
            <a:br>
              <a:rPr lang="nb-NO" sz="2000" b="1" dirty="0"/>
            </a:br>
            <a:r>
              <a:rPr lang="en-US" sz="2400" b="1" dirty="0" err="1">
                <a:solidFill>
                  <a:srgbClr val="000000"/>
                </a:solidFill>
              </a:rPr>
              <a:t>Kap</a:t>
            </a:r>
            <a:r>
              <a:rPr lang="en-US" sz="2400" b="1" dirty="0">
                <a:solidFill>
                  <a:srgbClr val="000000"/>
                </a:solidFill>
              </a:rPr>
              <a:t>. 28: </a:t>
            </a:r>
            <a:r>
              <a:rPr lang="en-US" sz="2400" b="1" dirty="0" smtClean="0">
                <a:solidFill>
                  <a:srgbClr val="000000"/>
                </a:solidFill>
              </a:rPr>
              <a:t/>
            </a:r>
            <a:br>
              <a:rPr lang="en-US" sz="2400" b="1" dirty="0" smtClean="0">
                <a:solidFill>
                  <a:srgbClr val="000000"/>
                </a:solidFill>
              </a:rPr>
            </a:br>
            <a:r>
              <a:rPr lang="en-US" sz="2400" b="1" dirty="0" smtClean="0">
                <a:solidFill>
                  <a:srgbClr val="000000"/>
                </a:solidFill>
              </a:rPr>
              <a:t>SKEIV </a:t>
            </a:r>
            <a:r>
              <a:rPr lang="en-US" sz="2400" b="1" dirty="0">
                <a:solidFill>
                  <a:srgbClr val="000000"/>
                </a:solidFill>
              </a:rPr>
              <a:t>POLITIKK</a:t>
            </a:r>
            <a:r>
              <a:rPr lang="nb-NO" sz="2400" dirty="0">
                <a:solidFill>
                  <a:srgbClr val="000000"/>
                </a:solidFill>
              </a:rPr>
              <a:t> </a:t>
            </a: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4997592" y="1536249"/>
            <a:ext cx="6665612" cy="2694927"/>
          </a:xfrm>
        </p:spPr>
        <p:txBody>
          <a:bodyPr>
            <a:noAutofit/>
          </a:bodyPr>
          <a:lstStyle/>
          <a:p>
            <a:pPr marL="0" indent="0">
              <a:buNone/>
            </a:pPr>
            <a:r>
              <a:rPr lang="en-US" sz="2000" b="1" i="1" dirty="0" err="1" smtClean="0">
                <a:latin typeface="+mj-lt"/>
              </a:rPr>
              <a:t>Underkapitler</a:t>
            </a:r>
            <a:r>
              <a:rPr lang="en-US" sz="2000" b="1" dirty="0" smtClean="0">
                <a:latin typeface="+mj-lt"/>
              </a:rPr>
              <a:t>:</a:t>
            </a:r>
            <a:endParaRPr lang="en-US" sz="2000" b="1" dirty="0">
              <a:latin typeface="+mj-lt"/>
            </a:endParaRPr>
          </a:p>
          <a:p>
            <a:r>
              <a:rPr lang="en-US" sz="1600" b="1" dirty="0">
                <a:latin typeface="+mj-lt"/>
              </a:rPr>
              <a:t>28.1 </a:t>
            </a:r>
            <a:r>
              <a:rPr lang="en-US" sz="1600" b="1" dirty="0" err="1">
                <a:latin typeface="+mj-lt"/>
              </a:rPr>
              <a:t>Kjønnsidentitet</a:t>
            </a:r>
            <a:r>
              <a:rPr lang="en-US" sz="1600" b="1" dirty="0">
                <a:latin typeface="+mj-lt"/>
              </a:rPr>
              <a:t> </a:t>
            </a:r>
            <a:endParaRPr lang="nb-NO" sz="1600" dirty="0">
              <a:latin typeface="+mj-lt"/>
            </a:endParaRPr>
          </a:p>
          <a:p>
            <a:r>
              <a:rPr lang="en-US" sz="1600" b="1" dirty="0">
                <a:latin typeface="+mj-lt"/>
              </a:rPr>
              <a:t>28.2 Et </a:t>
            </a:r>
            <a:r>
              <a:rPr lang="en-US" sz="1600" b="1" dirty="0" err="1">
                <a:latin typeface="+mj-lt"/>
              </a:rPr>
              <a:t>lovverk</a:t>
            </a:r>
            <a:r>
              <a:rPr lang="en-US" sz="1600" b="1" dirty="0">
                <a:latin typeface="+mj-lt"/>
              </a:rPr>
              <a:t> </a:t>
            </a:r>
            <a:r>
              <a:rPr lang="en-US" sz="1600" b="1" dirty="0" err="1">
                <a:latin typeface="+mj-lt"/>
              </a:rPr>
              <a:t>som</a:t>
            </a:r>
            <a:r>
              <a:rPr lang="en-US" sz="1600" b="1" dirty="0">
                <a:latin typeface="+mj-lt"/>
              </a:rPr>
              <a:t> </a:t>
            </a:r>
            <a:r>
              <a:rPr lang="en-US" sz="1600" b="1" dirty="0" err="1">
                <a:latin typeface="+mj-lt"/>
              </a:rPr>
              <a:t>sikrer</a:t>
            </a:r>
            <a:r>
              <a:rPr lang="en-US" sz="1600" b="1" dirty="0">
                <a:latin typeface="+mj-lt"/>
              </a:rPr>
              <a:t> like </a:t>
            </a:r>
            <a:r>
              <a:rPr lang="en-US" sz="1600" b="1" dirty="0" err="1">
                <a:latin typeface="+mj-lt"/>
              </a:rPr>
              <a:t>rettigheter</a:t>
            </a:r>
            <a:r>
              <a:rPr lang="en-US" sz="1600" b="1" dirty="0">
                <a:latin typeface="+mj-lt"/>
              </a:rPr>
              <a:t> </a:t>
            </a:r>
            <a:r>
              <a:rPr lang="en-US" sz="1600" b="1" dirty="0" err="1">
                <a:latin typeface="+mj-lt"/>
              </a:rPr>
              <a:t>uavhengig</a:t>
            </a:r>
            <a:r>
              <a:rPr lang="en-US" sz="1600" b="1" dirty="0">
                <a:latin typeface="+mj-lt"/>
              </a:rPr>
              <a:t> </a:t>
            </a:r>
            <a:r>
              <a:rPr lang="en-US" sz="1600" b="1" dirty="0" err="1">
                <a:latin typeface="+mj-lt"/>
              </a:rPr>
              <a:t>av</a:t>
            </a:r>
            <a:r>
              <a:rPr lang="en-US" sz="1600" b="1" dirty="0">
                <a:latin typeface="+mj-lt"/>
              </a:rPr>
              <a:t> </a:t>
            </a:r>
            <a:r>
              <a:rPr lang="en-US" sz="1600" b="1" dirty="0" err="1">
                <a:latin typeface="+mj-lt"/>
              </a:rPr>
              <a:t>seksuell</a:t>
            </a:r>
            <a:r>
              <a:rPr lang="en-US" sz="1600" b="1" dirty="0">
                <a:latin typeface="+mj-lt"/>
              </a:rPr>
              <a:t> </a:t>
            </a:r>
            <a:r>
              <a:rPr lang="en-US" sz="1600" b="1" dirty="0" err="1">
                <a:latin typeface="+mj-lt"/>
              </a:rPr>
              <a:t>orientering</a:t>
            </a:r>
            <a:r>
              <a:rPr lang="en-US" sz="1600" b="1" dirty="0">
                <a:latin typeface="+mj-lt"/>
              </a:rPr>
              <a:t> </a:t>
            </a:r>
            <a:endParaRPr lang="nb-NO" sz="1600" dirty="0">
              <a:latin typeface="+mj-lt"/>
            </a:endParaRPr>
          </a:p>
          <a:p>
            <a:r>
              <a:rPr lang="en-US" sz="1600" b="1" dirty="0">
                <a:latin typeface="+mj-lt"/>
              </a:rPr>
              <a:t>28.3 </a:t>
            </a:r>
            <a:r>
              <a:rPr lang="en-US" sz="1600" b="1" dirty="0" err="1">
                <a:latin typeface="+mj-lt"/>
              </a:rPr>
              <a:t>Offentlig</a:t>
            </a:r>
            <a:r>
              <a:rPr lang="en-US" sz="1600" b="1" dirty="0">
                <a:latin typeface="+mj-lt"/>
              </a:rPr>
              <a:t> </a:t>
            </a:r>
            <a:r>
              <a:rPr lang="en-US" sz="1600" b="1" dirty="0" err="1">
                <a:latin typeface="+mj-lt"/>
              </a:rPr>
              <a:t>finansiering</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informasjon</a:t>
            </a:r>
            <a:r>
              <a:rPr lang="en-US" sz="1600" b="1" dirty="0">
                <a:latin typeface="+mj-lt"/>
              </a:rPr>
              <a:t> </a:t>
            </a:r>
            <a:r>
              <a:rPr lang="en-US" sz="1600" b="1" dirty="0" err="1">
                <a:latin typeface="+mj-lt"/>
              </a:rPr>
              <a:t>om</a:t>
            </a:r>
            <a:r>
              <a:rPr lang="en-US" sz="1600" b="1" dirty="0">
                <a:latin typeface="+mj-lt"/>
              </a:rPr>
              <a:t> </a:t>
            </a:r>
            <a:r>
              <a:rPr lang="en-US" sz="1600" b="1" dirty="0" err="1">
                <a:latin typeface="+mj-lt"/>
              </a:rPr>
              <a:t>seksuell</a:t>
            </a:r>
            <a:r>
              <a:rPr lang="en-US" sz="1600" b="1" dirty="0">
                <a:latin typeface="+mj-lt"/>
              </a:rPr>
              <a:t> </a:t>
            </a:r>
            <a:r>
              <a:rPr lang="en-US" sz="1600" b="1" dirty="0" err="1">
                <a:latin typeface="+mj-lt"/>
              </a:rPr>
              <a:t>orientering</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kjønnsuttrykk</a:t>
            </a:r>
            <a:r>
              <a:rPr lang="en-US" sz="1600" b="1" dirty="0">
                <a:latin typeface="+mj-lt"/>
              </a:rPr>
              <a:t> </a:t>
            </a:r>
            <a:endParaRPr lang="nb-NO" sz="1600" dirty="0">
              <a:latin typeface="+mj-lt"/>
            </a:endParaRPr>
          </a:p>
          <a:p>
            <a:r>
              <a:rPr lang="en-US" sz="1600" b="1" dirty="0">
                <a:latin typeface="+mj-lt"/>
              </a:rPr>
              <a:t>28.4 </a:t>
            </a:r>
            <a:r>
              <a:rPr lang="en-US" sz="1600" b="1" dirty="0" err="1">
                <a:latin typeface="+mj-lt"/>
              </a:rPr>
              <a:t>Skeive</a:t>
            </a:r>
            <a:r>
              <a:rPr lang="en-US" sz="1600" b="1" dirty="0">
                <a:latin typeface="+mj-lt"/>
              </a:rPr>
              <a:t> </a:t>
            </a:r>
            <a:r>
              <a:rPr lang="en-US" sz="1600" b="1" dirty="0" err="1">
                <a:latin typeface="+mj-lt"/>
              </a:rPr>
              <a:t>flyktninger</a:t>
            </a:r>
            <a:r>
              <a:rPr lang="nb-NO" sz="1600" dirty="0">
                <a:latin typeface="+mj-lt"/>
              </a:rPr>
              <a:t> </a:t>
            </a:r>
          </a:p>
        </p:txBody>
      </p:sp>
    </p:spTree>
    <p:extLst>
      <p:ext uri="{BB962C8B-B14F-4D97-AF65-F5344CB8AC3E}">
        <p14:creationId xmlns:p14="http://schemas.microsoft.com/office/powerpoint/2010/main" val="237011143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300111"/>
            <a:ext cx="3498979" cy="2506255"/>
          </a:xfrm>
        </p:spPr>
        <p:txBody>
          <a:bodyPr tIns="122400" bIns="122400">
            <a:normAutofit/>
          </a:bodyPr>
          <a:lstStyle/>
          <a:p>
            <a:r>
              <a:rPr lang="en-US" sz="2000" b="1" dirty="0"/>
              <a:t>DEMOKRATI OG FRIGJØRING</a:t>
            </a:r>
            <a:r>
              <a:rPr lang="nb-NO" sz="2000" dirty="0"/>
              <a:t> </a:t>
            </a:r>
            <a:r>
              <a:rPr lang="nb-NO" sz="2000" b="1" dirty="0"/>
              <a:t/>
            </a:r>
            <a:br>
              <a:rPr lang="nb-NO" sz="2000" b="1" dirty="0"/>
            </a:br>
            <a:r>
              <a:rPr lang="nb-NO" sz="2000" b="1" dirty="0"/>
              <a:t/>
            </a:r>
            <a:br>
              <a:rPr lang="nb-NO" sz="2000" b="1" dirty="0"/>
            </a:br>
            <a:r>
              <a:rPr lang="en-US" sz="2400" b="1" dirty="0" err="1">
                <a:solidFill>
                  <a:srgbClr val="000000"/>
                </a:solidFill>
              </a:rPr>
              <a:t>Kap</a:t>
            </a:r>
            <a:r>
              <a:rPr lang="en-US" sz="2400" b="1" dirty="0">
                <a:solidFill>
                  <a:srgbClr val="000000"/>
                </a:solidFill>
              </a:rPr>
              <a:t>. 29: </a:t>
            </a:r>
            <a:r>
              <a:rPr lang="en-US" sz="2400" b="1" dirty="0" smtClean="0">
                <a:solidFill>
                  <a:srgbClr val="000000"/>
                </a:solidFill>
              </a:rPr>
              <a:t/>
            </a:r>
            <a:br>
              <a:rPr lang="en-US" sz="2400" b="1" dirty="0" smtClean="0">
                <a:solidFill>
                  <a:srgbClr val="000000"/>
                </a:solidFill>
              </a:rPr>
            </a:br>
            <a:r>
              <a:rPr lang="en-US" sz="2400" b="1" dirty="0" smtClean="0">
                <a:solidFill>
                  <a:srgbClr val="000000"/>
                </a:solidFill>
              </a:rPr>
              <a:t>FUNKSJONSHEMMEDES </a:t>
            </a:r>
            <a:r>
              <a:rPr lang="en-US" sz="2400" b="1" dirty="0">
                <a:solidFill>
                  <a:srgbClr val="000000"/>
                </a:solidFill>
              </a:rPr>
              <a:t>RETTIGHETER</a:t>
            </a:r>
            <a:r>
              <a:rPr lang="nb-NO" sz="2400" dirty="0">
                <a:solidFill>
                  <a:srgbClr val="000000"/>
                </a:solidFill>
              </a:rPr>
              <a:t> </a:t>
            </a: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4981308" y="1158293"/>
            <a:ext cx="6665612" cy="2694927"/>
          </a:xfrm>
        </p:spPr>
        <p:txBody>
          <a:bodyPr>
            <a:noAutofit/>
          </a:bodyPr>
          <a:lstStyle/>
          <a:p>
            <a:pPr marL="0" indent="0">
              <a:buNone/>
            </a:pPr>
            <a:r>
              <a:rPr lang="en-US" sz="2000" b="1" i="1" dirty="0" err="1" smtClean="0">
                <a:latin typeface="+mj-lt"/>
              </a:rPr>
              <a:t>Underkapitler</a:t>
            </a:r>
            <a:r>
              <a:rPr lang="en-US" sz="2000" b="1" dirty="0" smtClean="0">
                <a:latin typeface="+mj-lt"/>
              </a:rPr>
              <a:t>:</a:t>
            </a:r>
            <a:endParaRPr lang="en-US" sz="2000" b="1" dirty="0">
              <a:latin typeface="+mj-lt"/>
            </a:endParaRPr>
          </a:p>
          <a:p>
            <a:r>
              <a:rPr lang="en-US" sz="1600" b="1" dirty="0">
                <a:latin typeface="+mj-lt"/>
              </a:rPr>
              <a:t>29.1 Et </a:t>
            </a:r>
            <a:r>
              <a:rPr lang="en-US" sz="1600" b="1" dirty="0" err="1">
                <a:latin typeface="+mj-lt"/>
              </a:rPr>
              <a:t>lovverk</a:t>
            </a:r>
            <a:r>
              <a:rPr lang="en-US" sz="1600" b="1" dirty="0">
                <a:latin typeface="+mj-lt"/>
              </a:rPr>
              <a:t> for </a:t>
            </a:r>
            <a:r>
              <a:rPr lang="en-US" sz="1600" b="1" dirty="0" err="1">
                <a:latin typeface="+mj-lt"/>
              </a:rPr>
              <a:t>likestilling</a:t>
            </a:r>
            <a:r>
              <a:rPr lang="en-US" sz="1600" b="1" dirty="0">
                <a:latin typeface="+mj-lt"/>
              </a:rPr>
              <a:t> </a:t>
            </a:r>
            <a:endParaRPr lang="nb-NO" sz="1600" dirty="0">
              <a:latin typeface="+mj-lt"/>
            </a:endParaRPr>
          </a:p>
          <a:p>
            <a:r>
              <a:rPr lang="en-US" sz="1600" b="1" dirty="0">
                <a:latin typeface="+mj-lt"/>
              </a:rPr>
              <a:t>29.2. </a:t>
            </a:r>
            <a:r>
              <a:rPr lang="en-US" sz="1600" b="1" dirty="0" err="1">
                <a:latin typeface="+mj-lt"/>
              </a:rPr>
              <a:t>Brukerstyrt</a:t>
            </a:r>
            <a:r>
              <a:rPr lang="en-US" sz="1600" b="1" dirty="0">
                <a:latin typeface="+mj-lt"/>
              </a:rPr>
              <a:t> </a:t>
            </a:r>
            <a:r>
              <a:rPr lang="en-US" sz="1600" b="1" dirty="0" err="1">
                <a:latin typeface="+mj-lt"/>
              </a:rPr>
              <a:t>personlig</a:t>
            </a:r>
            <a:r>
              <a:rPr lang="en-US" sz="1600" b="1" dirty="0">
                <a:latin typeface="+mj-lt"/>
              </a:rPr>
              <a:t> </a:t>
            </a:r>
            <a:r>
              <a:rPr lang="en-US" sz="1600" b="1" dirty="0" err="1">
                <a:latin typeface="+mj-lt"/>
              </a:rPr>
              <a:t>assistanse</a:t>
            </a:r>
            <a:r>
              <a:rPr lang="en-US" sz="1600" b="1" dirty="0">
                <a:latin typeface="+mj-lt"/>
              </a:rPr>
              <a:t> </a:t>
            </a:r>
            <a:endParaRPr lang="nb-NO" sz="1600" dirty="0">
              <a:latin typeface="+mj-lt"/>
            </a:endParaRPr>
          </a:p>
          <a:p>
            <a:r>
              <a:rPr lang="en-US" sz="1600" b="1" dirty="0">
                <a:latin typeface="+mj-lt"/>
              </a:rPr>
              <a:t>29.3. </a:t>
            </a:r>
            <a:r>
              <a:rPr lang="en-US" sz="1600" b="1" dirty="0" err="1">
                <a:latin typeface="+mj-lt"/>
              </a:rPr>
              <a:t>Hjelpemidler</a:t>
            </a:r>
            <a:r>
              <a:rPr lang="nb-NO" sz="1600" dirty="0">
                <a:latin typeface="+mj-lt"/>
              </a:rPr>
              <a:t> </a:t>
            </a:r>
          </a:p>
        </p:txBody>
      </p:sp>
    </p:spTree>
    <p:extLst>
      <p:ext uri="{BB962C8B-B14F-4D97-AF65-F5344CB8AC3E}">
        <p14:creationId xmlns:p14="http://schemas.microsoft.com/office/powerpoint/2010/main" val="148122177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300111"/>
            <a:ext cx="3498979" cy="2506255"/>
          </a:xfrm>
        </p:spPr>
        <p:txBody>
          <a:bodyPr tIns="122400" bIns="122400">
            <a:normAutofit/>
          </a:bodyPr>
          <a:lstStyle/>
          <a:p>
            <a:r>
              <a:rPr lang="en-US" sz="2000" b="1" dirty="0"/>
              <a:t>DEMOKRATI OG FRIGJØRING</a:t>
            </a:r>
            <a:r>
              <a:rPr lang="nb-NO" sz="2000" dirty="0"/>
              <a:t> </a:t>
            </a:r>
            <a:r>
              <a:rPr lang="nb-NO" sz="2000" b="1" dirty="0"/>
              <a:t/>
            </a:r>
            <a:br>
              <a:rPr lang="nb-NO" sz="2000" b="1" dirty="0"/>
            </a:br>
            <a:r>
              <a:rPr lang="nb-NO" sz="2000" b="1" dirty="0"/>
              <a:t/>
            </a:r>
            <a:br>
              <a:rPr lang="nb-NO" sz="2000" b="1" dirty="0"/>
            </a:br>
            <a:r>
              <a:rPr lang="en-US" sz="2400" b="1" dirty="0" err="1">
                <a:solidFill>
                  <a:srgbClr val="000000"/>
                </a:solidFill>
              </a:rPr>
              <a:t>Kap</a:t>
            </a:r>
            <a:r>
              <a:rPr lang="en-US" sz="2400" b="1" dirty="0">
                <a:solidFill>
                  <a:srgbClr val="000000"/>
                </a:solidFill>
              </a:rPr>
              <a:t>. 30: </a:t>
            </a:r>
            <a:r>
              <a:rPr lang="en-US" sz="2400" b="1" dirty="0" smtClean="0">
                <a:solidFill>
                  <a:srgbClr val="000000"/>
                </a:solidFill>
              </a:rPr>
              <a:t/>
            </a:r>
            <a:br>
              <a:rPr lang="en-US" sz="2400" b="1" dirty="0" smtClean="0">
                <a:solidFill>
                  <a:srgbClr val="000000"/>
                </a:solidFill>
              </a:rPr>
            </a:br>
            <a:r>
              <a:rPr lang="en-US" sz="2400" b="1" dirty="0" smtClean="0">
                <a:solidFill>
                  <a:srgbClr val="000000"/>
                </a:solidFill>
              </a:rPr>
              <a:t>UNGDOM</a:t>
            </a:r>
            <a:r>
              <a:rPr lang="nb-NO" sz="2400" dirty="0" smtClean="0">
                <a:solidFill>
                  <a:srgbClr val="000000"/>
                </a:solidFill>
              </a:rPr>
              <a:t> </a:t>
            </a:r>
            <a:endParaRPr lang="nb-NO" sz="2400" dirty="0">
              <a:solidFill>
                <a:srgbClr val="000000"/>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4939442" y="990812"/>
            <a:ext cx="6665612" cy="2694927"/>
          </a:xfrm>
        </p:spPr>
        <p:txBody>
          <a:bodyPr>
            <a:noAutofit/>
          </a:bodyPr>
          <a:lstStyle/>
          <a:p>
            <a:pPr marL="0" indent="0">
              <a:buNone/>
            </a:pPr>
            <a:r>
              <a:rPr lang="en-US" sz="2000" b="1" i="1" dirty="0" err="1" smtClean="0">
                <a:latin typeface="+mj-lt"/>
              </a:rPr>
              <a:t>Underkapitler</a:t>
            </a:r>
            <a:r>
              <a:rPr lang="en-US" sz="2000" b="1" dirty="0" smtClean="0">
                <a:latin typeface="+mj-lt"/>
              </a:rPr>
              <a:t>:</a:t>
            </a:r>
            <a:endParaRPr lang="en-US" sz="2000" b="1" dirty="0">
              <a:latin typeface="+mj-lt"/>
            </a:endParaRPr>
          </a:p>
          <a:p>
            <a:r>
              <a:rPr lang="en-US" sz="1600" b="1" dirty="0">
                <a:latin typeface="+mj-lt"/>
              </a:rPr>
              <a:t>30.1.Ungdom </a:t>
            </a:r>
            <a:r>
              <a:rPr lang="en-US" sz="1600" b="1" dirty="0" err="1">
                <a:latin typeface="+mj-lt"/>
              </a:rPr>
              <a:t>skal</a:t>
            </a:r>
            <a:r>
              <a:rPr lang="en-US" sz="1600" b="1" dirty="0">
                <a:latin typeface="+mj-lt"/>
              </a:rPr>
              <a:t> ha </a:t>
            </a:r>
            <a:r>
              <a:rPr lang="en-US" sz="1600" b="1" dirty="0" err="1">
                <a:latin typeface="+mj-lt"/>
              </a:rPr>
              <a:t>politisk</a:t>
            </a:r>
            <a:r>
              <a:rPr lang="en-US" sz="1600" b="1" dirty="0">
                <a:latin typeface="+mj-lt"/>
              </a:rPr>
              <a:t> </a:t>
            </a:r>
            <a:r>
              <a:rPr lang="en-US" sz="1600" b="1" dirty="0" err="1">
                <a:latin typeface="+mj-lt"/>
              </a:rPr>
              <a:t>påvirkningskraft</a:t>
            </a:r>
            <a:r>
              <a:rPr lang="nb-NO" sz="1600" dirty="0">
                <a:latin typeface="+mj-lt"/>
              </a:rPr>
              <a:t> </a:t>
            </a:r>
            <a:r>
              <a:rPr lang="nb-NO" sz="1600" b="1" i="1" dirty="0" smtClean="0">
                <a:solidFill>
                  <a:srgbClr val="FF0000"/>
                </a:solidFill>
                <a:latin typeface="+mj-lt"/>
              </a:rPr>
              <a:t>[DISSENS]</a:t>
            </a:r>
            <a:r>
              <a:rPr lang="en-US" sz="1600" b="1" i="1" dirty="0">
                <a:solidFill>
                  <a:srgbClr val="FF0000"/>
                </a:solidFill>
                <a:latin typeface="+mj-lt"/>
              </a:rPr>
              <a:t> </a:t>
            </a:r>
            <a:endParaRPr lang="nb-NO" sz="1600" b="1" i="1" dirty="0">
              <a:solidFill>
                <a:srgbClr val="FF0000"/>
              </a:solidFill>
              <a:latin typeface="+mj-lt"/>
            </a:endParaRPr>
          </a:p>
          <a:p>
            <a:r>
              <a:rPr lang="en-US" sz="1600" b="1" dirty="0">
                <a:latin typeface="+mj-lt"/>
              </a:rPr>
              <a:t>30.2.Ungdom </a:t>
            </a:r>
            <a:r>
              <a:rPr lang="en-US" sz="1600" b="1" dirty="0" err="1">
                <a:latin typeface="+mj-lt"/>
              </a:rPr>
              <a:t>skal</a:t>
            </a:r>
            <a:r>
              <a:rPr lang="en-US" sz="1600" b="1" dirty="0">
                <a:latin typeface="+mj-lt"/>
              </a:rPr>
              <a:t> ha </a:t>
            </a:r>
            <a:r>
              <a:rPr lang="en-US" sz="1600" b="1" dirty="0" err="1">
                <a:latin typeface="+mj-lt"/>
              </a:rPr>
              <a:t>rett</a:t>
            </a:r>
            <a:r>
              <a:rPr lang="en-US" sz="1600" b="1" dirty="0">
                <a:latin typeface="+mj-lt"/>
              </a:rPr>
              <a:t> </a:t>
            </a:r>
            <a:r>
              <a:rPr lang="en-US" sz="1600" b="1" dirty="0" err="1">
                <a:latin typeface="+mj-lt"/>
              </a:rPr>
              <a:t>på</a:t>
            </a:r>
            <a:r>
              <a:rPr lang="en-US" sz="1600" b="1" dirty="0">
                <a:latin typeface="+mj-lt"/>
              </a:rPr>
              <a:t> </a:t>
            </a:r>
            <a:r>
              <a:rPr lang="en-US" sz="1600" b="1" dirty="0" err="1">
                <a:latin typeface="+mj-lt"/>
              </a:rPr>
              <a:t>egne</a:t>
            </a:r>
            <a:r>
              <a:rPr lang="en-US" sz="1600" b="1" dirty="0">
                <a:latin typeface="+mj-lt"/>
              </a:rPr>
              <a:t> </a:t>
            </a:r>
            <a:r>
              <a:rPr lang="en-US" sz="1600" b="1" dirty="0" err="1">
                <a:latin typeface="+mj-lt"/>
              </a:rPr>
              <a:t>plasser</a:t>
            </a:r>
            <a:r>
              <a:rPr lang="en-US" sz="1600" b="1" dirty="0">
                <a:latin typeface="+mj-lt"/>
              </a:rPr>
              <a:t> </a:t>
            </a:r>
            <a:r>
              <a:rPr lang="en-US" sz="1600" b="1" dirty="0" err="1">
                <a:latin typeface="+mj-lt"/>
              </a:rPr>
              <a:t>og</a:t>
            </a:r>
            <a:r>
              <a:rPr lang="en-US" sz="1600" b="1" dirty="0">
                <a:latin typeface="+mj-lt"/>
              </a:rPr>
              <a:t> </a:t>
            </a:r>
            <a:r>
              <a:rPr lang="en-US" sz="1600" b="1" dirty="0" err="1" smtClean="0">
                <a:latin typeface="+mj-lt"/>
              </a:rPr>
              <a:t>kulturuttrykk</a:t>
            </a:r>
            <a:r>
              <a:rPr lang="en-US" sz="1600" b="1" dirty="0" smtClean="0">
                <a:latin typeface="+mj-lt"/>
              </a:rPr>
              <a:t> </a:t>
            </a:r>
            <a:r>
              <a:rPr lang="nb-NO" sz="1600" b="1" i="1" dirty="0">
                <a:solidFill>
                  <a:srgbClr val="FF0000"/>
                </a:solidFill>
                <a:latin typeface="+mj-lt"/>
              </a:rPr>
              <a:t>[DISSENS]</a:t>
            </a:r>
            <a:r>
              <a:rPr lang="en-US" sz="1600" b="1" i="1" dirty="0">
                <a:solidFill>
                  <a:srgbClr val="FF0000"/>
                </a:solidFill>
                <a:latin typeface="+mj-lt"/>
              </a:rPr>
              <a:t> </a:t>
            </a:r>
            <a:endParaRPr lang="nb-NO" sz="1600" b="1" i="1" dirty="0">
              <a:solidFill>
                <a:srgbClr val="FF0000"/>
              </a:solidFill>
              <a:latin typeface="+mj-lt"/>
            </a:endParaRPr>
          </a:p>
        </p:txBody>
      </p:sp>
    </p:spTree>
    <p:extLst>
      <p:ext uri="{BB962C8B-B14F-4D97-AF65-F5344CB8AC3E}">
        <p14:creationId xmlns:p14="http://schemas.microsoft.com/office/powerpoint/2010/main" val="560228047"/>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300111"/>
            <a:ext cx="3498979" cy="2506255"/>
          </a:xfrm>
        </p:spPr>
        <p:txBody>
          <a:bodyPr tIns="122400" bIns="122400">
            <a:normAutofit/>
          </a:bodyPr>
          <a:lstStyle/>
          <a:p>
            <a:r>
              <a:rPr lang="en-US" sz="2000" b="1" dirty="0"/>
              <a:t>DEMOKRATI OG FRIGJØRING</a:t>
            </a:r>
            <a:r>
              <a:rPr lang="nb-NO" sz="2000" dirty="0"/>
              <a:t> </a:t>
            </a:r>
            <a:r>
              <a:rPr lang="nb-NO" sz="2000" b="1" dirty="0"/>
              <a:t/>
            </a:r>
            <a:br>
              <a:rPr lang="nb-NO" sz="2000" b="1" dirty="0"/>
            </a:br>
            <a:r>
              <a:rPr lang="nb-NO" sz="2000" b="1" dirty="0"/>
              <a:t/>
            </a:r>
            <a:br>
              <a:rPr lang="nb-NO" sz="2000" b="1" dirty="0"/>
            </a:br>
            <a:r>
              <a:rPr lang="en-US" sz="2400" b="1" dirty="0" err="1">
                <a:solidFill>
                  <a:schemeClr val="tx1"/>
                </a:solidFill>
              </a:rPr>
              <a:t>Kap</a:t>
            </a:r>
            <a:r>
              <a:rPr lang="en-US" sz="2400" b="1" dirty="0">
                <a:solidFill>
                  <a:schemeClr val="tx1"/>
                </a:solidFill>
              </a:rPr>
              <a:t>. 31: </a:t>
            </a:r>
            <a:r>
              <a:rPr lang="en-US" sz="2400" b="1" dirty="0" smtClean="0">
                <a:solidFill>
                  <a:schemeClr val="tx1"/>
                </a:solidFill>
              </a:rPr>
              <a:t/>
            </a:r>
            <a:br>
              <a:rPr lang="en-US" sz="2400" b="1" dirty="0" smtClean="0">
                <a:solidFill>
                  <a:schemeClr val="tx1"/>
                </a:solidFill>
              </a:rPr>
            </a:br>
            <a:r>
              <a:rPr lang="en-US" sz="2400" b="1" dirty="0" smtClean="0">
                <a:solidFill>
                  <a:schemeClr val="tx1"/>
                </a:solidFill>
              </a:rPr>
              <a:t>DIGITALPOLITIKK</a:t>
            </a:r>
            <a:r>
              <a:rPr lang="nb-NO" sz="2400" dirty="0" smtClean="0">
                <a:solidFill>
                  <a:schemeClr val="tx1"/>
                </a:solidFill>
              </a:rPr>
              <a:t> </a:t>
            </a:r>
            <a:endParaRPr lang="nb-NO" sz="2400" dirty="0">
              <a:solidFill>
                <a:schemeClr val="tx1"/>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4781176" y="0"/>
            <a:ext cx="7126942" cy="6858000"/>
          </a:xfrm>
        </p:spPr>
        <p:txBody>
          <a:bodyPr>
            <a:noAutofit/>
          </a:bodyPr>
          <a:lstStyle/>
          <a:p>
            <a:pPr marL="0" indent="0">
              <a:spcBef>
                <a:spcPts val="300"/>
              </a:spcBef>
              <a:buNone/>
            </a:pPr>
            <a:r>
              <a:rPr lang="en-US" sz="1600" b="1" i="1" dirty="0">
                <a:latin typeface="+mj-lt"/>
              </a:rPr>
              <a:t>[</a:t>
            </a:r>
            <a:r>
              <a:rPr lang="en-US" sz="1600" b="1" i="1" dirty="0" err="1">
                <a:latin typeface="+mj-lt"/>
              </a:rPr>
              <a:t>Ingen</a:t>
            </a:r>
            <a:r>
              <a:rPr lang="en-US" sz="1600" b="1" i="1" dirty="0">
                <a:latin typeface="+mj-lt"/>
              </a:rPr>
              <a:t> </a:t>
            </a:r>
            <a:r>
              <a:rPr lang="en-US" sz="1600" b="1" i="1" dirty="0" err="1">
                <a:latin typeface="+mj-lt"/>
              </a:rPr>
              <a:t>underkapitler</a:t>
            </a:r>
            <a:r>
              <a:rPr lang="en-US" sz="1600" b="1" i="1" dirty="0">
                <a:latin typeface="+mj-lt"/>
              </a:rPr>
              <a:t>]</a:t>
            </a:r>
          </a:p>
          <a:p>
            <a:pPr marL="0" indent="0">
              <a:spcBef>
                <a:spcPts val="300"/>
              </a:spcBef>
              <a:buNone/>
            </a:pPr>
            <a:r>
              <a:rPr lang="nb-NO" sz="1600" b="1" dirty="0">
                <a:latin typeface="+mj-lt"/>
              </a:rPr>
              <a:t>Rødt vil: </a:t>
            </a:r>
          </a:p>
          <a:p>
            <a:pPr marL="342900" indent="-342900">
              <a:spcBef>
                <a:spcPts val="400"/>
              </a:spcBef>
              <a:buFont typeface="+mj-lt"/>
              <a:buAutoNum type="alphaLcParenR"/>
            </a:pPr>
            <a:r>
              <a:rPr lang="nb-NO" sz="1400" dirty="0" smtClean="0">
                <a:latin typeface="+mj-lt"/>
              </a:rPr>
              <a:t>Opprette </a:t>
            </a:r>
            <a:r>
              <a:rPr lang="nb-NO" sz="1400" dirty="0">
                <a:latin typeface="+mj-lt"/>
              </a:rPr>
              <a:t>en statlig skytjeneste som en av del av den grunnleggende digitale infrastrukturen i offentlig sektor, inkludert maskinvaren og programvare som kreves for å drifte de digitale tjenestene i offentlig sektor. </a:t>
            </a:r>
          </a:p>
          <a:p>
            <a:pPr marL="342900" indent="-342900">
              <a:spcBef>
                <a:spcPts val="400"/>
              </a:spcBef>
              <a:buFont typeface="+mj-lt"/>
              <a:buAutoNum type="alphaLcParenR"/>
            </a:pPr>
            <a:r>
              <a:rPr lang="nb-NO" sz="1400" dirty="0" smtClean="0">
                <a:latin typeface="+mj-lt"/>
              </a:rPr>
              <a:t>At </a:t>
            </a:r>
            <a:r>
              <a:rPr lang="nb-NO" sz="1400" dirty="0">
                <a:latin typeface="+mj-lt"/>
              </a:rPr>
              <a:t>en statlig skytjeneste skal bygges opp gjennom bruk av åpen kildekode og åpne standarder. Dette skal hindre at offentlig sektor blir låst til en, eller et fåtall leverandører og vil gi mer åpenhet og innsikt i hvordan systemene fungerer. </a:t>
            </a:r>
          </a:p>
          <a:p>
            <a:pPr marL="342900" indent="-342900">
              <a:spcBef>
                <a:spcPts val="400"/>
              </a:spcBef>
              <a:buFont typeface="+mj-lt"/>
              <a:buAutoNum type="alphaLcParenR"/>
            </a:pPr>
            <a:r>
              <a:rPr lang="nb-NO" sz="1400" dirty="0" smtClean="0">
                <a:latin typeface="+mj-lt"/>
              </a:rPr>
              <a:t>Skattlegg </a:t>
            </a:r>
            <a:r>
              <a:rPr lang="nb-NO" sz="1400" dirty="0">
                <a:latin typeface="+mj-lt"/>
              </a:rPr>
              <a:t>internettgiganter som Google, </a:t>
            </a:r>
            <a:r>
              <a:rPr lang="nb-NO" sz="1400" dirty="0" err="1">
                <a:latin typeface="+mj-lt"/>
              </a:rPr>
              <a:t>Facebook</a:t>
            </a:r>
            <a:r>
              <a:rPr lang="nb-NO" sz="1400" dirty="0">
                <a:latin typeface="+mj-lt"/>
              </a:rPr>
              <a:t> og Apple på en måte som gjør at disse selskapene ikke undergraver norsk næringsliv. </a:t>
            </a:r>
          </a:p>
          <a:p>
            <a:pPr marL="342900" indent="-342900">
              <a:spcBef>
                <a:spcPts val="400"/>
              </a:spcBef>
              <a:buFont typeface="+mj-lt"/>
              <a:buAutoNum type="alphaLcParenR"/>
            </a:pPr>
            <a:r>
              <a:rPr lang="nb-NO" sz="1400" dirty="0" smtClean="0">
                <a:latin typeface="+mj-lt"/>
              </a:rPr>
              <a:t>Sørge </a:t>
            </a:r>
            <a:r>
              <a:rPr lang="nb-NO" sz="1400" dirty="0">
                <a:latin typeface="+mj-lt"/>
              </a:rPr>
              <a:t>for at offentlig sektor bruker faste ansatte i fulle stillinger til å utvikle og drifte sine egne løsninger. </a:t>
            </a:r>
          </a:p>
          <a:p>
            <a:pPr marL="342900" indent="-342900">
              <a:spcBef>
                <a:spcPts val="400"/>
              </a:spcBef>
              <a:buFont typeface="+mj-lt"/>
              <a:buAutoNum type="alphaLcParenR"/>
            </a:pPr>
            <a:r>
              <a:rPr lang="nb-NO" sz="1400" dirty="0" smtClean="0">
                <a:latin typeface="+mj-lt"/>
              </a:rPr>
              <a:t>Opprette </a:t>
            </a:r>
            <a:r>
              <a:rPr lang="nb-NO" sz="1400" dirty="0">
                <a:latin typeface="+mj-lt"/>
              </a:rPr>
              <a:t>et selskap som skal yte konsulenttjenester rundt IT for offentlig sektor, for å holde på kunnskapen og samtidig hindre privatisering av offentlig drift. </a:t>
            </a:r>
          </a:p>
          <a:p>
            <a:pPr marL="342900" indent="-342900">
              <a:spcBef>
                <a:spcPts val="400"/>
              </a:spcBef>
              <a:buFont typeface="+mj-lt"/>
              <a:buAutoNum type="alphaLcParenR"/>
            </a:pPr>
            <a:r>
              <a:rPr lang="nb-NO" sz="1400" dirty="0" smtClean="0">
                <a:latin typeface="+mj-lt"/>
              </a:rPr>
              <a:t>Forby </a:t>
            </a:r>
            <a:r>
              <a:rPr lang="nb-NO" sz="1400" dirty="0">
                <a:latin typeface="+mj-lt"/>
              </a:rPr>
              <a:t>lukket, proprietær programvare som standard i kommune og stat, inkludert programvare som utvikles på oppdrag for kommune og stat. </a:t>
            </a:r>
          </a:p>
          <a:p>
            <a:pPr marL="342900" indent="-342900">
              <a:spcBef>
                <a:spcPts val="400"/>
              </a:spcBef>
              <a:buFont typeface="+mj-lt"/>
              <a:buAutoNum type="alphaLcParenR"/>
            </a:pPr>
            <a:r>
              <a:rPr lang="nb-NO" sz="1400" dirty="0" smtClean="0">
                <a:latin typeface="+mj-lt"/>
              </a:rPr>
              <a:t>Rødt </a:t>
            </a:r>
            <a:r>
              <a:rPr lang="nb-NO" sz="1400" dirty="0">
                <a:latin typeface="+mj-lt"/>
              </a:rPr>
              <a:t>ønsker at grunnleggende digitale tjenester som ses på som nødvendigheter for å leve et normalt og fullverdig liv skal leveres som en del av det offentlige tjenestetilbudet. </a:t>
            </a:r>
          </a:p>
          <a:p>
            <a:pPr marL="342900" indent="-342900">
              <a:spcBef>
                <a:spcPts val="400"/>
              </a:spcBef>
              <a:buFont typeface="+mj-lt"/>
              <a:buAutoNum type="alphaLcParenR"/>
            </a:pPr>
            <a:r>
              <a:rPr lang="nb-NO" sz="1400" dirty="0" smtClean="0">
                <a:latin typeface="+mj-lt"/>
              </a:rPr>
              <a:t>Alle </a:t>
            </a:r>
            <a:r>
              <a:rPr lang="nb-NO" sz="1400" dirty="0">
                <a:latin typeface="+mj-lt"/>
              </a:rPr>
              <a:t>tjenester skal leveres med så mye åpenhet som det er mulig. Det betyr offentlig kildekode så langt det lar seg gjøre, og alle automatiske avgjørelser som blir gjort skal begrunnes med forankring i lovverket. Tyngden hviler på det offentlige å bevise at avgjørelser som blir tatt er riktige. </a:t>
            </a:r>
          </a:p>
        </p:txBody>
      </p:sp>
    </p:spTree>
    <p:extLst>
      <p:ext uri="{BB962C8B-B14F-4D97-AF65-F5344CB8AC3E}">
        <p14:creationId xmlns:p14="http://schemas.microsoft.com/office/powerpoint/2010/main" val="349688331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271059"/>
            <a:ext cx="3498979" cy="2730862"/>
          </a:xfrm>
        </p:spPr>
        <p:txBody>
          <a:bodyPr tIns="122400" bIns="122400">
            <a:normAutofit/>
          </a:bodyPr>
          <a:lstStyle/>
          <a:p>
            <a:r>
              <a:rPr lang="en-US" sz="3200" b="1" dirty="0"/>
              <a:t>NORGE OG VERDEN</a:t>
            </a:r>
            <a:r>
              <a:rPr lang="nb-NO" sz="3200" dirty="0"/>
              <a:t> </a:t>
            </a:r>
            <a:r>
              <a:rPr lang="nb-NO" sz="3200" b="1" dirty="0" smtClean="0"/>
              <a:t/>
            </a:r>
            <a:br>
              <a:rPr lang="nb-NO" sz="3200" b="1" dirty="0" smtClean="0"/>
            </a:br>
            <a:r>
              <a:rPr lang="nb-NO" sz="3200" b="1" dirty="0"/>
              <a:t/>
            </a:r>
            <a:br>
              <a:rPr lang="nb-NO" sz="3200" b="1" dirty="0"/>
            </a:br>
            <a:r>
              <a:rPr lang="nb-NO" sz="2000" b="1" dirty="0" smtClean="0"/>
              <a:t>- kapitteloversikt</a:t>
            </a:r>
            <a:br>
              <a:rPr lang="nb-NO" sz="2000" b="1" dirty="0" smtClean="0"/>
            </a:br>
            <a:r>
              <a:rPr lang="nb-NO" sz="2000" b="1" dirty="0" smtClean="0"/>
              <a:t> </a:t>
            </a:r>
            <a:r>
              <a:rPr lang="en-US" sz="2000" b="1" dirty="0" smtClean="0"/>
              <a:t>(s.  76-83)</a:t>
            </a:r>
            <a:endParaRPr lang="nb-NO" sz="2000" b="1" dirty="0"/>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4925748" y="1346855"/>
            <a:ext cx="7027333" cy="3584224"/>
          </a:xfrm>
        </p:spPr>
        <p:txBody>
          <a:bodyPr>
            <a:normAutofit/>
          </a:bodyPr>
          <a:lstStyle/>
          <a:p>
            <a:pPr marL="0" indent="0">
              <a:buNone/>
            </a:pPr>
            <a:r>
              <a:rPr lang="en-US" sz="2400" b="1" dirty="0" err="1">
                <a:latin typeface="+mj-lt"/>
              </a:rPr>
              <a:t>Området</a:t>
            </a:r>
            <a:r>
              <a:rPr lang="en-US" sz="2400" b="1" dirty="0">
                <a:latin typeface="+mj-lt"/>
              </a:rPr>
              <a:t> NORGE OG </a:t>
            </a:r>
            <a:r>
              <a:rPr lang="en-US" sz="2400" b="1" dirty="0" smtClean="0">
                <a:latin typeface="+mj-lt"/>
              </a:rPr>
              <a:t>VERDEN</a:t>
            </a:r>
            <a:r>
              <a:rPr lang="nb-NO" sz="2400" dirty="0" smtClean="0">
                <a:latin typeface="+mj-lt"/>
              </a:rPr>
              <a:t> </a:t>
            </a:r>
            <a:r>
              <a:rPr lang="en-US" sz="2400" b="1" i="1" dirty="0" err="1" smtClean="0">
                <a:latin typeface="+mj-lt"/>
              </a:rPr>
              <a:t>omfatter</a:t>
            </a:r>
            <a:r>
              <a:rPr lang="en-US" sz="2400" b="1" i="1" dirty="0" smtClean="0">
                <a:latin typeface="+mj-lt"/>
              </a:rPr>
              <a:t> </a:t>
            </a:r>
            <a:r>
              <a:rPr lang="en-US" sz="2400" b="1" i="1" dirty="0" err="1">
                <a:latin typeface="+mj-lt"/>
              </a:rPr>
              <a:t>følgende</a:t>
            </a:r>
            <a:r>
              <a:rPr lang="en-US" sz="2400" b="1" i="1" dirty="0">
                <a:latin typeface="+mj-lt"/>
              </a:rPr>
              <a:t> </a:t>
            </a:r>
            <a:r>
              <a:rPr lang="en-US" sz="2400" b="1" i="1" dirty="0" err="1">
                <a:latin typeface="+mj-lt"/>
              </a:rPr>
              <a:t>kapitler</a:t>
            </a:r>
            <a:r>
              <a:rPr lang="en-US" sz="2400" b="1" i="1" dirty="0" smtClean="0">
                <a:latin typeface="+mj-lt"/>
              </a:rPr>
              <a:t>:</a:t>
            </a:r>
            <a:endParaRPr lang="en-US" sz="2400" b="1" dirty="0" smtClean="0">
              <a:latin typeface="+mj-lt"/>
            </a:endParaRPr>
          </a:p>
          <a:p>
            <a:r>
              <a:rPr lang="en-US" sz="1600" b="1" dirty="0" err="1">
                <a:latin typeface="+mj-lt"/>
              </a:rPr>
              <a:t>Kap</a:t>
            </a:r>
            <a:r>
              <a:rPr lang="en-US" sz="1600" b="1" dirty="0">
                <a:latin typeface="+mj-lt"/>
              </a:rPr>
              <a:t>. 32: MOT IMPERIALISME OG KRIG</a:t>
            </a:r>
            <a:r>
              <a:rPr lang="nb-NO" sz="1600" dirty="0">
                <a:latin typeface="+mj-lt"/>
              </a:rPr>
              <a:t> </a:t>
            </a:r>
            <a:r>
              <a:rPr lang="nb-NO" sz="1600" dirty="0" smtClean="0">
                <a:latin typeface="+mj-lt"/>
              </a:rPr>
              <a:t> </a:t>
            </a:r>
          </a:p>
          <a:p>
            <a:r>
              <a:rPr lang="en-US" sz="1600" b="1" dirty="0" err="1">
                <a:latin typeface="+mj-lt"/>
              </a:rPr>
              <a:t>Kap</a:t>
            </a:r>
            <a:r>
              <a:rPr lang="en-US" sz="1600" b="1" dirty="0">
                <a:latin typeface="+mj-lt"/>
              </a:rPr>
              <a:t>. 33: MILITÆR OG SIVIL BEREDSKAP</a:t>
            </a:r>
            <a:r>
              <a:rPr lang="nb-NO" sz="1600" dirty="0">
                <a:latin typeface="+mj-lt"/>
              </a:rPr>
              <a:t> </a:t>
            </a:r>
            <a:r>
              <a:rPr lang="nb-NO" sz="1600" dirty="0" smtClean="0">
                <a:latin typeface="+mj-lt"/>
              </a:rPr>
              <a:t>    </a:t>
            </a:r>
            <a:r>
              <a:rPr lang="en-US" sz="1600" b="1" dirty="0">
                <a:latin typeface="+mj-lt"/>
              </a:rPr>
              <a:t> </a:t>
            </a:r>
            <a:endParaRPr lang="nb-NO" sz="1600" dirty="0">
              <a:latin typeface="+mj-lt"/>
            </a:endParaRPr>
          </a:p>
          <a:p>
            <a:r>
              <a:rPr lang="en-US" sz="1600" b="1" dirty="0" err="1">
                <a:latin typeface="+mj-lt"/>
              </a:rPr>
              <a:t>Kap</a:t>
            </a:r>
            <a:r>
              <a:rPr lang="en-US" sz="1600" b="1" dirty="0">
                <a:latin typeface="+mj-lt"/>
              </a:rPr>
              <a:t>. 34: INTERNASJONALE HANDELS- OG INVESTERINGSAVTALER</a:t>
            </a:r>
            <a:r>
              <a:rPr lang="nb-NO" sz="1600" dirty="0">
                <a:latin typeface="+mj-lt"/>
              </a:rPr>
              <a:t> </a:t>
            </a:r>
            <a:r>
              <a:rPr lang="nb-NO" sz="1600" dirty="0" smtClean="0">
                <a:latin typeface="+mj-lt"/>
              </a:rPr>
              <a:t>   </a:t>
            </a:r>
            <a:r>
              <a:rPr lang="en-US" sz="1600" b="1" dirty="0">
                <a:latin typeface="+mj-lt"/>
              </a:rPr>
              <a:t> </a:t>
            </a:r>
            <a:endParaRPr lang="nb-NO" sz="1600" dirty="0">
              <a:latin typeface="+mj-lt"/>
            </a:endParaRPr>
          </a:p>
          <a:p>
            <a:r>
              <a:rPr lang="en-US" sz="1600" b="1" dirty="0" err="1">
                <a:latin typeface="+mj-lt"/>
              </a:rPr>
              <a:t>Kap</a:t>
            </a:r>
            <a:r>
              <a:rPr lang="en-US" sz="1600" b="1" dirty="0">
                <a:latin typeface="+mj-lt"/>
              </a:rPr>
              <a:t>. 35: INTERNASJONAL SOLIDARITET</a:t>
            </a:r>
            <a:r>
              <a:rPr lang="nb-NO" sz="1600" dirty="0">
                <a:latin typeface="+mj-lt"/>
              </a:rPr>
              <a:t> </a:t>
            </a:r>
            <a:endParaRPr lang="nb-NO" sz="1600" dirty="0" smtClean="0">
              <a:latin typeface="+mj-lt"/>
            </a:endParaRPr>
          </a:p>
          <a:p>
            <a:r>
              <a:rPr lang="en-US" sz="1600" b="1" dirty="0" err="1">
                <a:latin typeface="+mj-lt"/>
              </a:rPr>
              <a:t>Kap</a:t>
            </a:r>
            <a:r>
              <a:rPr lang="en-US" sz="1600" b="1" dirty="0">
                <a:latin typeface="+mj-lt"/>
              </a:rPr>
              <a:t>. 36: FLYKTNINGER, ASYL OG INNVANDRING</a:t>
            </a:r>
            <a:r>
              <a:rPr lang="nb-NO" sz="1600" dirty="0">
                <a:latin typeface="+mj-lt"/>
              </a:rPr>
              <a:t> </a:t>
            </a:r>
            <a:r>
              <a:rPr lang="nb-NO" sz="1600" dirty="0" smtClean="0">
                <a:latin typeface="+mj-lt"/>
              </a:rPr>
              <a:t>  </a:t>
            </a:r>
            <a:r>
              <a:rPr lang="en-US" sz="1600" b="1" dirty="0">
                <a:latin typeface="+mj-lt"/>
              </a:rPr>
              <a:t> </a:t>
            </a:r>
          </a:p>
          <a:p>
            <a:pPr marL="0" indent="0">
              <a:buNone/>
            </a:pPr>
            <a:endParaRPr lang="en-US" sz="1600" b="1" dirty="0" smtClean="0">
              <a:latin typeface="+mj-lt"/>
            </a:endParaRPr>
          </a:p>
        </p:txBody>
      </p:sp>
    </p:spTree>
    <p:extLst>
      <p:ext uri="{BB962C8B-B14F-4D97-AF65-F5344CB8AC3E}">
        <p14:creationId xmlns:p14="http://schemas.microsoft.com/office/powerpoint/2010/main" val="317010692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p:txBody>
          <a:bodyPr/>
          <a:lstStyle/>
          <a:p>
            <a:r>
              <a:rPr lang="en-US" sz="3600" b="1" dirty="0"/>
              <a:t>ØKONOMI</a:t>
            </a:r>
            <a:r>
              <a:rPr lang="nb-NO" sz="3600" dirty="0"/>
              <a:t> </a:t>
            </a:r>
            <a:r>
              <a:rPr lang="nb-NO" sz="3600" dirty="0" smtClean="0"/>
              <a:t/>
            </a:r>
            <a:br>
              <a:rPr lang="nb-NO" sz="3600" dirty="0" smtClean="0"/>
            </a:br>
            <a:r>
              <a:rPr lang="nb-NO" sz="2000" dirty="0" smtClean="0">
                <a:solidFill>
                  <a:srgbClr val="FFFFFF"/>
                </a:solidFill>
              </a:rPr>
              <a:t>(s. 3-7)</a:t>
            </a:r>
            <a:endParaRPr lang="nb-NO" dirty="0">
              <a:solidFill>
                <a:srgbClr val="FFFFFF"/>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4825691" y="1649763"/>
            <a:ext cx="7126110" cy="4318001"/>
          </a:xfrm>
        </p:spPr>
        <p:txBody>
          <a:bodyPr>
            <a:normAutofit/>
          </a:bodyPr>
          <a:lstStyle/>
          <a:p>
            <a:pPr marL="0" indent="0">
              <a:buNone/>
            </a:pPr>
            <a:r>
              <a:rPr lang="en-US" sz="2400" b="1" dirty="0" err="1" smtClean="0">
                <a:solidFill>
                  <a:srgbClr val="000000"/>
                </a:solidFill>
                <a:latin typeface="+mj-lt"/>
              </a:rPr>
              <a:t>Kap</a:t>
            </a:r>
            <a:r>
              <a:rPr lang="en-US" sz="2400" b="1" dirty="0">
                <a:solidFill>
                  <a:srgbClr val="000000"/>
                </a:solidFill>
                <a:latin typeface="+mj-lt"/>
              </a:rPr>
              <a:t>. 1: </a:t>
            </a:r>
            <a:r>
              <a:rPr lang="en-US" sz="2400" b="1" dirty="0" smtClean="0">
                <a:solidFill>
                  <a:srgbClr val="000000"/>
                </a:solidFill>
                <a:latin typeface="+mj-lt"/>
              </a:rPr>
              <a:t>ØKONOMI</a:t>
            </a:r>
            <a:r>
              <a:rPr lang="nb-NO" sz="2400" dirty="0" smtClean="0">
                <a:solidFill>
                  <a:srgbClr val="000000"/>
                </a:solidFill>
                <a:latin typeface="+mj-lt"/>
              </a:rPr>
              <a:t> </a:t>
            </a:r>
          </a:p>
          <a:p>
            <a:pPr marL="0" indent="0">
              <a:buNone/>
            </a:pPr>
            <a:r>
              <a:rPr lang="en-US" sz="1600" b="1" i="1" dirty="0" err="1" smtClean="0">
                <a:latin typeface="+mj-lt"/>
              </a:rPr>
              <a:t>Underkapitler</a:t>
            </a:r>
            <a:r>
              <a:rPr lang="en-US" sz="1600" b="1" i="1" dirty="0" smtClean="0">
                <a:latin typeface="+mj-lt"/>
              </a:rPr>
              <a:t>:</a:t>
            </a:r>
            <a:endParaRPr lang="en-US" sz="1600" b="1" i="1" dirty="0">
              <a:latin typeface="+mj-lt"/>
            </a:endParaRPr>
          </a:p>
          <a:p>
            <a:r>
              <a:rPr lang="en-US" sz="1600" b="1" dirty="0" smtClean="0">
                <a:latin typeface="+mj-lt"/>
              </a:rPr>
              <a:t>1.1 </a:t>
            </a:r>
            <a:r>
              <a:rPr lang="en-US" sz="1600" b="1" dirty="0">
                <a:latin typeface="+mj-lt"/>
              </a:rPr>
              <a:t>Kamp mot </a:t>
            </a:r>
            <a:r>
              <a:rPr lang="en-US" sz="1600" b="1" dirty="0" err="1">
                <a:latin typeface="+mj-lt"/>
              </a:rPr>
              <a:t>Forskjells-Norge</a:t>
            </a:r>
            <a:r>
              <a:rPr lang="en-US" sz="1600" b="1" dirty="0">
                <a:latin typeface="+mj-lt"/>
              </a:rPr>
              <a:t> </a:t>
            </a:r>
            <a:endParaRPr lang="nb-NO" sz="1600" dirty="0">
              <a:latin typeface="+mj-lt"/>
            </a:endParaRPr>
          </a:p>
          <a:p>
            <a:r>
              <a:rPr lang="en-US" sz="1600" b="1" dirty="0">
                <a:latin typeface="+mj-lt"/>
              </a:rPr>
              <a:t>1.2 </a:t>
            </a:r>
            <a:r>
              <a:rPr lang="en-US" sz="1600" b="1" dirty="0" err="1">
                <a:latin typeface="+mj-lt"/>
              </a:rPr>
              <a:t>Demokratisering</a:t>
            </a:r>
            <a:r>
              <a:rPr lang="en-US" sz="1600" b="1" dirty="0">
                <a:latin typeface="+mj-lt"/>
              </a:rPr>
              <a:t> </a:t>
            </a:r>
            <a:r>
              <a:rPr lang="en-US" sz="1600" b="1" dirty="0" err="1">
                <a:latin typeface="+mj-lt"/>
              </a:rPr>
              <a:t>av</a:t>
            </a:r>
            <a:r>
              <a:rPr lang="en-US" sz="1600" b="1" dirty="0">
                <a:latin typeface="+mj-lt"/>
              </a:rPr>
              <a:t> </a:t>
            </a:r>
            <a:r>
              <a:rPr lang="en-US" sz="1600" b="1" dirty="0" err="1">
                <a:latin typeface="+mj-lt"/>
              </a:rPr>
              <a:t>økonomien</a:t>
            </a:r>
            <a:r>
              <a:rPr lang="en-US" sz="1600" b="1" dirty="0">
                <a:latin typeface="+mj-lt"/>
              </a:rPr>
              <a:t> </a:t>
            </a:r>
            <a:endParaRPr lang="nb-NO" sz="1600" dirty="0">
              <a:latin typeface="+mj-lt"/>
            </a:endParaRPr>
          </a:p>
          <a:p>
            <a:r>
              <a:rPr lang="en-US" sz="1600" b="1" dirty="0">
                <a:latin typeface="+mj-lt"/>
              </a:rPr>
              <a:t>1.3 </a:t>
            </a:r>
            <a:r>
              <a:rPr lang="en-US" sz="1600" b="1" dirty="0" err="1">
                <a:latin typeface="+mj-lt"/>
              </a:rPr>
              <a:t>Legge</a:t>
            </a:r>
            <a:r>
              <a:rPr lang="en-US" sz="1600" b="1" dirty="0">
                <a:latin typeface="+mj-lt"/>
              </a:rPr>
              <a:t> </a:t>
            </a:r>
            <a:r>
              <a:rPr lang="en-US" sz="1600" b="1" dirty="0" err="1">
                <a:latin typeface="+mj-lt"/>
              </a:rPr>
              <a:t>grunnlaget</a:t>
            </a:r>
            <a:r>
              <a:rPr lang="en-US" sz="1600" b="1" dirty="0">
                <a:latin typeface="+mj-lt"/>
              </a:rPr>
              <a:t> for </a:t>
            </a:r>
            <a:r>
              <a:rPr lang="en-US" sz="1600" b="1" dirty="0" err="1">
                <a:latin typeface="+mj-lt"/>
              </a:rPr>
              <a:t>flere</a:t>
            </a:r>
            <a:r>
              <a:rPr lang="en-US" sz="1600" b="1" dirty="0">
                <a:latin typeface="+mj-lt"/>
              </a:rPr>
              <a:t> </a:t>
            </a:r>
            <a:r>
              <a:rPr lang="en-US" sz="1600" b="1" dirty="0" err="1">
                <a:latin typeface="+mj-lt"/>
              </a:rPr>
              <a:t>arbeiderstyrte</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kooperative</a:t>
            </a:r>
            <a:r>
              <a:rPr lang="en-US" sz="1600" b="1" dirty="0">
                <a:latin typeface="+mj-lt"/>
              </a:rPr>
              <a:t> </a:t>
            </a:r>
            <a:r>
              <a:rPr lang="en-US" sz="1600" b="1" dirty="0" err="1" smtClean="0">
                <a:latin typeface="+mj-lt"/>
              </a:rPr>
              <a:t>bedrifter</a:t>
            </a:r>
            <a:r>
              <a:rPr lang="en-US" sz="1600" b="1" dirty="0" smtClean="0">
                <a:latin typeface="+mj-lt"/>
              </a:rPr>
              <a:t> </a:t>
            </a:r>
            <a:r>
              <a:rPr lang="en-US" sz="1600" b="1" dirty="0">
                <a:latin typeface="+mj-lt"/>
              </a:rPr>
              <a:t> </a:t>
            </a:r>
            <a:r>
              <a:rPr lang="en-US" sz="1600" i="1" dirty="0">
                <a:solidFill>
                  <a:srgbClr val="FF0000"/>
                </a:solidFill>
                <a:latin typeface="+mj-lt"/>
              </a:rPr>
              <a:t>[DISSENS</a:t>
            </a:r>
            <a:r>
              <a:rPr lang="en-US" sz="1600" i="1" dirty="0" smtClean="0">
                <a:solidFill>
                  <a:srgbClr val="FF0000"/>
                </a:solidFill>
                <a:latin typeface="+mj-lt"/>
              </a:rPr>
              <a:t>]</a:t>
            </a:r>
            <a:endParaRPr lang="nb-NO" sz="1600" dirty="0" smtClean="0">
              <a:solidFill>
                <a:srgbClr val="FF0000"/>
              </a:solidFill>
              <a:latin typeface="+mj-lt"/>
            </a:endParaRPr>
          </a:p>
          <a:p>
            <a:r>
              <a:rPr lang="en-US" sz="1600" b="1" dirty="0" smtClean="0">
                <a:latin typeface="+mj-lt"/>
              </a:rPr>
              <a:t>1.4 </a:t>
            </a:r>
            <a:r>
              <a:rPr lang="en-US" sz="1600" b="1" dirty="0" err="1" smtClean="0">
                <a:latin typeface="+mj-lt"/>
              </a:rPr>
              <a:t>Skatter</a:t>
            </a:r>
            <a:r>
              <a:rPr lang="en-US" sz="1600" b="1" dirty="0" smtClean="0">
                <a:latin typeface="+mj-lt"/>
              </a:rPr>
              <a:t> </a:t>
            </a:r>
            <a:r>
              <a:rPr lang="en-US" sz="1600" b="1" dirty="0" err="1" smtClean="0">
                <a:latin typeface="+mj-lt"/>
              </a:rPr>
              <a:t>og</a:t>
            </a:r>
            <a:r>
              <a:rPr lang="en-US" sz="1600" b="1" dirty="0" smtClean="0">
                <a:latin typeface="+mj-lt"/>
              </a:rPr>
              <a:t> </a:t>
            </a:r>
            <a:r>
              <a:rPr lang="en-US" sz="1600" b="1" dirty="0" err="1" smtClean="0">
                <a:latin typeface="+mj-lt"/>
              </a:rPr>
              <a:t>avgifter</a:t>
            </a:r>
            <a:r>
              <a:rPr lang="en-US" sz="1600" b="1" dirty="0" smtClean="0">
                <a:latin typeface="+mj-lt"/>
              </a:rPr>
              <a:t> </a:t>
            </a:r>
            <a:endParaRPr lang="nb-NO" sz="1600" dirty="0" smtClean="0">
              <a:latin typeface="+mj-lt"/>
            </a:endParaRPr>
          </a:p>
          <a:p>
            <a:r>
              <a:rPr lang="en-US" sz="1600" b="1" dirty="0" smtClean="0">
                <a:latin typeface="+mj-lt"/>
              </a:rPr>
              <a:t>1.5 </a:t>
            </a:r>
            <a:r>
              <a:rPr lang="en-US" sz="1600" b="1" dirty="0" err="1">
                <a:latin typeface="+mj-lt"/>
              </a:rPr>
              <a:t>Finansnæring</a:t>
            </a:r>
            <a:r>
              <a:rPr lang="en-US" sz="1600" b="1" dirty="0">
                <a:latin typeface="+mj-lt"/>
              </a:rPr>
              <a:t> </a:t>
            </a:r>
            <a:endParaRPr lang="nb-NO" sz="1600" dirty="0">
              <a:latin typeface="+mj-lt"/>
            </a:endParaRPr>
          </a:p>
          <a:p>
            <a:r>
              <a:rPr lang="en-US" sz="1600" b="1" dirty="0">
                <a:latin typeface="+mj-lt"/>
              </a:rPr>
              <a:t>1.6 </a:t>
            </a:r>
            <a:r>
              <a:rPr lang="en-US" sz="1600" b="1" dirty="0" err="1">
                <a:latin typeface="+mj-lt"/>
              </a:rPr>
              <a:t>Oljefondet</a:t>
            </a:r>
            <a:r>
              <a:rPr lang="en-US" sz="1600" b="1" dirty="0">
                <a:latin typeface="+mj-lt"/>
              </a:rPr>
              <a:t> </a:t>
            </a:r>
            <a:endParaRPr lang="nb-NO" sz="1600" dirty="0">
              <a:latin typeface="+mj-lt"/>
            </a:endParaRPr>
          </a:p>
          <a:p>
            <a:r>
              <a:rPr lang="en-US" sz="1600" b="1" dirty="0">
                <a:latin typeface="+mj-lt"/>
              </a:rPr>
              <a:t>1.7 </a:t>
            </a:r>
            <a:r>
              <a:rPr lang="en-US" sz="1600" b="1" dirty="0" err="1">
                <a:latin typeface="+mj-lt"/>
              </a:rPr>
              <a:t>Kommuneøkonomi</a:t>
            </a:r>
            <a:r>
              <a:rPr lang="en-US" sz="1600" b="1" dirty="0">
                <a:latin typeface="+mj-lt"/>
              </a:rPr>
              <a:t> </a:t>
            </a:r>
            <a:endParaRPr lang="nb-NO" sz="1600" dirty="0">
              <a:latin typeface="+mj-lt"/>
            </a:endParaRPr>
          </a:p>
          <a:p>
            <a:r>
              <a:rPr lang="en-US" sz="1600" b="1" dirty="0">
                <a:latin typeface="+mj-lt"/>
              </a:rPr>
              <a:t>1.8 </a:t>
            </a:r>
            <a:r>
              <a:rPr lang="en-US" sz="1600" b="1" dirty="0" err="1">
                <a:latin typeface="+mj-lt"/>
              </a:rPr>
              <a:t>Norsk</a:t>
            </a:r>
            <a:r>
              <a:rPr lang="en-US" sz="1600" b="1" dirty="0">
                <a:latin typeface="+mj-lt"/>
              </a:rPr>
              <a:t> </a:t>
            </a:r>
            <a:r>
              <a:rPr lang="en-US" sz="1600" b="1" dirty="0" err="1">
                <a:latin typeface="+mj-lt"/>
              </a:rPr>
              <a:t>økonomi</a:t>
            </a:r>
            <a:r>
              <a:rPr lang="en-US" sz="1600" b="1" dirty="0">
                <a:latin typeface="+mj-lt"/>
              </a:rPr>
              <a:t> </a:t>
            </a:r>
            <a:endParaRPr lang="nb-NO" sz="1600" dirty="0">
              <a:latin typeface="+mj-lt"/>
            </a:endParaRPr>
          </a:p>
        </p:txBody>
      </p:sp>
    </p:spTree>
    <p:extLst>
      <p:ext uri="{BB962C8B-B14F-4D97-AF65-F5344CB8AC3E}">
        <p14:creationId xmlns:p14="http://schemas.microsoft.com/office/powerpoint/2010/main" val="3820965578"/>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300111"/>
            <a:ext cx="3498979" cy="2506255"/>
          </a:xfrm>
        </p:spPr>
        <p:txBody>
          <a:bodyPr tIns="122400" bIns="122400">
            <a:normAutofit/>
          </a:bodyPr>
          <a:lstStyle/>
          <a:p>
            <a:r>
              <a:rPr lang="en-US" sz="2000" b="1" dirty="0"/>
              <a:t>NORGE OG VERDEN</a:t>
            </a:r>
            <a:r>
              <a:rPr lang="nb-NO" sz="2000" dirty="0"/>
              <a:t> </a:t>
            </a:r>
            <a:r>
              <a:rPr lang="nb-NO" sz="2000" dirty="0" smtClean="0"/>
              <a:t/>
            </a:r>
            <a:br>
              <a:rPr lang="nb-NO" sz="2000" dirty="0" smtClean="0"/>
            </a:br>
            <a:r>
              <a:rPr lang="nb-NO" sz="2000" dirty="0"/>
              <a:t/>
            </a:r>
            <a:br>
              <a:rPr lang="nb-NO" sz="2000" dirty="0"/>
            </a:br>
            <a:r>
              <a:rPr lang="en-US" sz="2400" b="1" dirty="0" err="1">
                <a:solidFill>
                  <a:srgbClr val="000000"/>
                </a:solidFill>
              </a:rPr>
              <a:t>Kap</a:t>
            </a:r>
            <a:r>
              <a:rPr lang="en-US" sz="2400" b="1" dirty="0">
                <a:solidFill>
                  <a:srgbClr val="000000"/>
                </a:solidFill>
              </a:rPr>
              <a:t>. 32: </a:t>
            </a:r>
            <a:r>
              <a:rPr lang="en-US" sz="2400" b="1" dirty="0" smtClean="0">
                <a:solidFill>
                  <a:srgbClr val="000000"/>
                </a:solidFill>
              </a:rPr>
              <a:t/>
            </a:r>
            <a:br>
              <a:rPr lang="en-US" sz="2400" b="1" dirty="0" smtClean="0">
                <a:solidFill>
                  <a:srgbClr val="000000"/>
                </a:solidFill>
              </a:rPr>
            </a:br>
            <a:r>
              <a:rPr lang="en-US" sz="2400" b="1" dirty="0" smtClean="0">
                <a:solidFill>
                  <a:srgbClr val="000000"/>
                </a:solidFill>
              </a:rPr>
              <a:t>MOT </a:t>
            </a:r>
            <a:r>
              <a:rPr lang="en-US" sz="2400" b="1" dirty="0">
                <a:solidFill>
                  <a:srgbClr val="000000"/>
                </a:solidFill>
              </a:rPr>
              <a:t>IMPERIALISME OG KRIG</a:t>
            </a:r>
            <a:r>
              <a:rPr lang="nb-NO" sz="2400" dirty="0">
                <a:solidFill>
                  <a:srgbClr val="000000"/>
                </a:solidFill>
              </a:rPr>
              <a:t> </a:t>
            </a: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4781176" y="131392"/>
            <a:ext cx="7126942" cy="6846985"/>
          </a:xfrm>
        </p:spPr>
        <p:txBody>
          <a:bodyPr>
            <a:noAutofit/>
          </a:bodyPr>
          <a:lstStyle/>
          <a:p>
            <a:pPr marL="0" indent="0">
              <a:spcBef>
                <a:spcPts val="300"/>
              </a:spcBef>
              <a:buNone/>
            </a:pPr>
            <a:r>
              <a:rPr lang="en-US" sz="1600" b="1" i="1" dirty="0">
                <a:latin typeface="+mj-lt"/>
              </a:rPr>
              <a:t>[</a:t>
            </a:r>
            <a:r>
              <a:rPr lang="en-US" sz="1600" b="1" i="1" dirty="0" err="1">
                <a:latin typeface="+mj-lt"/>
              </a:rPr>
              <a:t>Ingen</a:t>
            </a:r>
            <a:r>
              <a:rPr lang="en-US" sz="1600" b="1" i="1" dirty="0">
                <a:latin typeface="+mj-lt"/>
              </a:rPr>
              <a:t> </a:t>
            </a:r>
            <a:r>
              <a:rPr lang="en-US" sz="1600" b="1" i="1" dirty="0" err="1">
                <a:latin typeface="+mj-lt"/>
              </a:rPr>
              <a:t>underkapitler</a:t>
            </a:r>
            <a:r>
              <a:rPr lang="en-US" sz="1600" b="1" i="1" dirty="0">
                <a:latin typeface="+mj-lt"/>
              </a:rPr>
              <a:t>]</a:t>
            </a:r>
          </a:p>
          <a:p>
            <a:pPr marL="0" indent="0">
              <a:spcBef>
                <a:spcPts val="300"/>
              </a:spcBef>
              <a:buNone/>
            </a:pPr>
            <a:r>
              <a:rPr lang="nb-NO" sz="1600" b="1" dirty="0">
                <a:latin typeface="+mj-lt"/>
              </a:rPr>
              <a:t>Rødt vil: </a:t>
            </a:r>
          </a:p>
          <a:p>
            <a:pPr marL="342900" indent="-342900">
              <a:spcBef>
                <a:spcPts val="200"/>
              </a:spcBef>
              <a:buFont typeface="+mj-lt"/>
              <a:buAutoNum type="alphaLcParenR"/>
            </a:pPr>
            <a:r>
              <a:rPr lang="nb-NO" sz="1400" dirty="0" smtClean="0">
                <a:latin typeface="+mj-lt"/>
              </a:rPr>
              <a:t>Melde </a:t>
            </a:r>
            <a:r>
              <a:rPr lang="nb-NO" sz="1400" dirty="0">
                <a:latin typeface="+mj-lt"/>
              </a:rPr>
              <a:t>Norge ut av </a:t>
            </a:r>
            <a:r>
              <a:rPr lang="nb-NO" sz="1400" dirty="0" err="1">
                <a:latin typeface="+mj-lt"/>
              </a:rPr>
              <a:t>Nato</a:t>
            </a:r>
            <a:r>
              <a:rPr lang="nb-NO" sz="1400" dirty="0">
                <a:latin typeface="+mj-lt"/>
              </a:rPr>
              <a:t> og jobbe for en nordisk forsvarsallianse med Sverige, Danmark, Finland og Island. Norge må si opp de bilaterale militæravtalene med USA. </a:t>
            </a:r>
          </a:p>
          <a:p>
            <a:pPr marL="342900" indent="-342900">
              <a:spcBef>
                <a:spcPts val="200"/>
              </a:spcBef>
              <a:buFont typeface="+mj-lt"/>
              <a:buAutoNum type="alphaLcParenR"/>
            </a:pPr>
            <a:r>
              <a:rPr lang="nb-NO" sz="1400" dirty="0" smtClean="0">
                <a:latin typeface="+mj-lt"/>
              </a:rPr>
              <a:t>Hindre </a:t>
            </a:r>
            <a:r>
              <a:rPr lang="nb-NO" sz="1400" dirty="0">
                <a:latin typeface="+mj-lt"/>
              </a:rPr>
              <a:t>norsk deltakelse i og økonomisk støtte til angrepskriger. Militære styrker skal aldri sendes utenlands uten vedtak i Stortinget i plenum. </a:t>
            </a:r>
          </a:p>
          <a:p>
            <a:pPr marL="342900" indent="-342900">
              <a:spcBef>
                <a:spcPts val="200"/>
              </a:spcBef>
              <a:buFont typeface="+mj-lt"/>
              <a:buAutoNum type="alphaLcParenR"/>
            </a:pPr>
            <a:r>
              <a:rPr lang="nb-NO" sz="1400" dirty="0" smtClean="0">
                <a:latin typeface="+mj-lt"/>
              </a:rPr>
              <a:t>Motarbeide </a:t>
            </a:r>
            <a:r>
              <a:rPr lang="nb-NO" sz="1400" dirty="0">
                <a:latin typeface="+mj-lt"/>
              </a:rPr>
              <a:t>imperialistisk intervensjonspolitikk, også når den skjer under dekke av det som blir kalt «humanitære operasjoner». Internasjonal deltakelse i fredsbevarende operasjoner skal bare skje der alle parter aksepterer tilstedeværelsen. </a:t>
            </a:r>
          </a:p>
          <a:p>
            <a:pPr marL="342900" indent="-342900">
              <a:spcBef>
                <a:spcPts val="200"/>
              </a:spcBef>
              <a:buFont typeface="+mj-lt"/>
              <a:buAutoNum type="alphaLcParenR"/>
            </a:pPr>
            <a:r>
              <a:rPr lang="nb-NO" sz="1400" dirty="0" smtClean="0">
                <a:latin typeface="+mj-lt"/>
              </a:rPr>
              <a:t>Sikre </a:t>
            </a:r>
            <a:r>
              <a:rPr lang="nb-NO" sz="1400" dirty="0">
                <a:latin typeface="+mj-lt"/>
              </a:rPr>
              <a:t>krigsveteranenes rettigheter til økonomisk erstatning og oppfølging og hjelp ved psykiske og fysiske skader. Rødt er mot krigene, men for rettferdig behandling av veteranene. </a:t>
            </a:r>
          </a:p>
          <a:p>
            <a:pPr marL="342900" indent="-342900">
              <a:spcBef>
                <a:spcPts val="200"/>
              </a:spcBef>
              <a:buFont typeface="+mj-lt"/>
              <a:buAutoNum type="alphaLcParenR"/>
            </a:pPr>
            <a:r>
              <a:rPr lang="nb-NO" sz="1400" dirty="0" smtClean="0">
                <a:latin typeface="+mj-lt"/>
              </a:rPr>
              <a:t>Stanse </a:t>
            </a:r>
            <a:r>
              <a:rPr lang="nb-NO" sz="1400" dirty="0">
                <a:latin typeface="+mj-lt"/>
              </a:rPr>
              <a:t>all våpeneksport til land i krig, medregnet utenlandsk innblanding i borgerkriger, samt kreve sluttbrukererklæring for all våpeneksport fra Norge og norskeide selskaper i andre land. </a:t>
            </a:r>
          </a:p>
          <a:p>
            <a:pPr marL="342900" indent="-342900">
              <a:spcBef>
                <a:spcPts val="200"/>
              </a:spcBef>
              <a:buFont typeface="+mj-lt"/>
              <a:buAutoNum type="alphaLcParenR"/>
            </a:pPr>
            <a:r>
              <a:rPr lang="nb-NO" sz="1400" dirty="0" smtClean="0">
                <a:latin typeface="+mj-lt"/>
              </a:rPr>
              <a:t>Forby </a:t>
            </a:r>
            <a:r>
              <a:rPr lang="nb-NO" sz="1400" dirty="0">
                <a:latin typeface="+mj-lt"/>
              </a:rPr>
              <a:t>kjemiske, biologiske, radiologiske, nukleære og autonome (CBRNE) våpen og arbeide for full atomnedrustning. Norge må umiddelbart følge opp sin støtte til forbudet mot klasevåpen med tilslutning til forbudet mot bruk av atomvåpen. </a:t>
            </a:r>
          </a:p>
          <a:p>
            <a:pPr marL="342900" indent="-342900">
              <a:spcBef>
                <a:spcPts val="200"/>
              </a:spcBef>
              <a:buFont typeface="+mj-lt"/>
              <a:buAutoNum type="alphaLcParenR"/>
            </a:pPr>
            <a:r>
              <a:rPr lang="nb-NO" sz="1400" dirty="0" smtClean="0">
                <a:latin typeface="+mj-lt"/>
              </a:rPr>
              <a:t>Styrke </a:t>
            </a:r>
            <a:r>
              <a:rPr lang="nb-NO" sz="1400" dirty="0">
                <a:latin typeface="+mj-lt"/>
              </a:rPr>
              <a:t>det internasjonale nødhjelpapparatet og gjøre det i stand til å reagere raskt i en krisesituasjon. </a:t>
            </a:r>
          </a:p>
          <a:p>
            <a:pPr marL="342900" indent="-342900">
              <a:spcBef>
                <a:spcPts val="200"/>
              </a:spcBef>
              <a:buFont typeface="+mj-lt"/>
              <a:buAutoNum type="alphaLcParenR"/>
            </a:pPr>
            <a:r>
              <a:rPr lang="nb-NO" sz="1400" dirty="0" smtClean="0">
                <a:latin typeface="+mj-lt"/>
              </a:rPr>
              <a:t>Bekjempe </a:t>
            </a:r>
            <a:r>
              <a:rPr lang="nb-NO" sz="1400" dirty="0">
                <a:latin typeface="+mj-lt"/>
              </a:rPr>
              <a:t>sult, fattigdom og ulikhet i verden. </a:t>
            </a:r>
          </a:p>
          <a:p>
            <a:pPr marL="342900" indent="-342900">
              <a:spcBef>
                <a:spcPts val="200"/>
              </a:spcBef>
              <a:buFont typeface="+mj-lt"/>
              <a:buAutoNum type="alphaLcParenR"/>
            </a:pPr>
            <a:r>
              <a:rPr lang="nb-NO" sz="1400" dirty="0" smtClean="0">
                <a:latin typeface="+mj-lt"/>
              </a:rPr>
              <a:t>Verdensbanken </a:t>
            </a:r>
            <a:r>
              <a:rPr lang="nb-NO" sz="1400" dirty="0">
                <a:latin typeface="+mj-lt"/>
              </a:rPr>
              <a:t>(WB) og Det internasjonale pengefond (IMF) utgjør viktige instrumenter for å påtvinge utviklingslandene en nyliberal politikk, og innstrammingstiltak som krav fra IMF har også rammet befolkningen i flere industriland i krisetider. Rødt går mot at Norge bidrar med penger til disse institusjonene så lenge de krever privatisering og avregulering – og dermed undergraving av den offentlige velferden.</a:t>
            </a:r>
          </a:p>
          <a:p>
            <a:pPr marL="342900" indent="-342900">
              <a:spcBef>
                <a:spcPts val="400"/>
              </a:spcBef>
              <a:buFont typeface="+mj-lt"/>
              <a:buAutoNum type="alphaLcParenR"/>
            </a:pPr>
            <a:endParaRPr lang="nb-NO" sz="1400" dirty="0">
              <a:latin typeface="+mj-lt"/>
            </a:endParaRPr>
          </a:p>
        </p:txBody>
      </p:sp>
    </p:spTree>
    <p:extLst>
      <p:ext uri="{BB962C8B-B14F-4D97-AF65-F5344CB8AC3E}">
        <p14:creationId xmlns:p14="http://schemas.microsoft.com/office/powerpoint/2010/main" val="1256543010"/>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300111"/>
            <a:ext cx="3498979" cy="2506255"/>
          </a:xfrm>
        </p:spPr>
        <p:txBody>
          <a:bodyPr tIns="122400" bIns="122400">
            <a:normAutofit/>
          </a:bodyPr>
          <a:lstStyle/>
          <a:p>
            <a:r>
              <a:rPr lang="en-US" sz="2000" b="1" dirty="0"/>
              <a:t>NORGE OG VERDEN</a:t>
            </a:r>
            <a:r>
              <a:rPr lang="nb-NO" sz="2000" dirty="0"/>
              <a:t> </a:t>
            </a:r>
            <a:r>
              <a:rPr lang="nb-NO" sz="2000" dirty="0" smtClean="0"/>
              <a:t/>
            </a:r>
            <a:br>
              <a:rPr lang="nb-NO" sz="2000" dirty="0" smtClean="0"/>
            </a:br>
            <a:r>
              <a:rPr lang="nb-NO" sz="2000" dirty="0"/>
              <a:t/>
            </a:r>
            <a:br>
              <a:rPr lang="nb-NO" sz="2000" dirty="0"/>
            </a:br>
            <a:r>
              <a:rPr lang="en-US" sz="2400" b="1" dirty="0" err="1">
                <a:solidFill>
                  <a:schemeClr val="tx1"/>
                </a:solidFill>
              </a:rPr>
              <a:t>Kap</a:t>
            </a:r>
            <a:r>
              <a:rPr lang="en-US" sz="2400" b="1" dirty="0">
                <a:solidFill>
                  <a:schemeClr val="tx1"/>
                </a:solidFill>
              </a:rPr>
              <a:t>. 33: </a:t>
            </a:r>
            <a:r>
              <a:rPr lang="en-US" sz="2400" b="1" dirty="0" smtClean="0">
                <a:solidFill>
                  <a:schemeClr val="tx1"/>
                </a:solidFill>
              </a:rPr>
              <a:t/>
            </a:r>
            <a:br>
              <a:rPr lang="en-US" sz="2400" b="1" dirty="0" smtClean="0">
                <a:solidFill>
                  <a:schemeClr val="tx1"/>
                </a:solidFill>
              </a:rPr>
            </a:br>
            <a:r>
              <a:rPr lang="en-US" sz="2400" b="1" dirty="0" smtClean="0">
                <a:solidFill>
                  <a:schemeClr val="tx1"/>
                </a:solidFill>
              </a:rPr>
              <a:t>MILITÆR </a:t>
            </a:r>
            <a:r>
              <a:rPr lang="en-US" sz="2400" b="1" dirty="0">
                <a:solidFill>
                  <a:schemeClr val="tx1"/>
                </a:solidFill>
              </a:rPr>
              <a:t>OG SIVIL BEREDSKAP</a:t>
            </a:r>
            <a:r>
              <a:rPr lang="nb-NO" sz="2400" dirty="0">
                <a:solidFill>
                  <a:schemeClr val="tx1"/>
                </a:solidFill>
              </a:rPr>
              <a:t> </a:t>
            </a:r>
            <a:endParaRPr lang="nb-NO" sz="2400" dirty="0">
              <a:solidFill>
                <a:schemeClr val="tx1"/>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4939176" y="1442112"/>
            <a:ext cx="7126942" cy="1824908"/>
          </a:xfrm>
        </p:spPr>
        <p:txBody>
          <a:bodyPr>
            <a:noAutofit/>
          </a:bodyPr>
          <a:lstStyle/>
          <a:p>
            <a:pPr marL="0" indent="0">
              <a:buNone/>
            </a:pPr>
            <a:r>
              <a:rPr lang="en-US" sz="2000" b="1" i="1" dirty="0" err="1" smtClean="0">
                <a:latin typeface="+mj-lt"/>
              </a:rPr>
              <a:t>Underkapitler</a:t>
            </a:r>
            <a:r>
              <a:rPr lang="en-US" sz="2000" b="1" dirty="0">
                <a:latin typeface="+mj-lt"/>
              </a:rPr>
              <a:t>:</a:t>
            </a:r>
          </a:p>
          <a:p>
            <a:r>
              <a:rPr lang="en-US" sz="1600" b="1" dirty="0">
                <a:latin typeface="+mj-lt"/>
              </a:rPr>
              <a:t>33.1 </a:t>
            </a:r>
            <a:r>
              <a:rPr lang="en-US" sz="1600" b="1" dirty="0" err="1">
                <a:latin typeface="+mj-lt"/>
              </a:rPr>
              <a:t>Militær</a:t>
            </a:r>
            <a:r>
              <a:rPr lang="en-US" sz="1600" b="1" dirty="0">
                <a:latin typeface="+mj-lt"/>
              </a:rPr>
              <a:t> </a:t>
            </a:r>
            <a:r>
              <a:rPr lang="en-US" sz="1600" b="1" dirty="0" err="1">
                <a:latin typeface="+mj-lt"/>
              </a:rPr>
              <a:t>beredskap</a:t>
            </a:r>
            <a:r>
              <a:rPr lang="en-US" sz="1600" b="1" dirty="0">
                <a:latin typeface="+mj-lt"/>
              </a:rPr>
              <a:t> </a:t>
            </a:r>
            <a:endParaRPr lang="nb-NO" sz="1600" dirty="0">
              <a:latin typeface="+mj-lt"/>
            </a:endParaRPr>
          </a:p>
          <a:p>
            <a:r>
              <a:rPr lang="en-US" sz="1600" b="1" dirty="0">
                <a:latin typeface="+mj-lt"/>
              </a:rPr>
              <a:t>33.2 </a:t>
            </a:r>
            <a:r>
              <a:rPr lang="en-US" sz="1600" b="1" dirty="0" err="1">
                <a:latin typeface="+mj-lt"/>
              </a:rPr>
              <a:t>Sivil</a:t>
            </a:r>
            <a:r>
              <a:rPr lang="en-US" sz="1600" b="1" dirty="0">
                <a:latin typeface="+mj-lt"/>
              </a:rPr>
              <a:t> </a:t>
            </a:r>
            <a:r>
              <a:rPr lang="en-US" sz="1600" b="1" dirty="0" err="1">
                <a:latin typeface="+mj-lt"/>
              </a:rPr>
              <a:t>beredskap</a:t>
            </a:r>
            <a:r>
              <a:rPr lang="en-US" sz="1600" b="1" dirty="0">
                <a:latin typeface="+mj-lt"/>
              </a:rPr>
              <a:t> </a:t>
            </a:r>
            <a:r>
              <a:rPr lang="nb-NO" sz="1600" dirty="0">
                <a:latin typeface="+mj-lt"/>
              </a:rPr>
              <a:t> </a:t>
            </a:r>
            <a:endParaRPr lang="nb-NO" sz="1400" dirty="0">
              <a:latin typeface="+mj-lt"/>
            </a:endParaRPr>
          </a:p>
        </p:txBody>
      </p:sp>
    </p:spTree>
    <p:extLst>
      <p:ext uri="{BB962C8B-B14F-4D97-AF65-F5344CB8AC3E}">
        <p14:creationId xmlns:p14="http://schemas.microsoft.com/office/powerpoint/2010/main" val="2740689249"/>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300111"/>
            <a:ext cx="3498979" cy="2506255"/>
          </a:xfrm>
        </p:spPr>
        <p:txBody>
          <a:bodyPr tIns="122400" bIns="122400">
            <a:normAutofit/>
          </a:bodyPr>
          <a:lstStyle/>
          <a:p>
            <a:r>
              <a:rPr lang="en-US" sz="2000" b="1" dirty="0"/>
              <a:t>NORGE OG VERDEN</a:t>
            </a:r>
            <a:r>
              <a:rPr lang="nb-NO" sz="2000" dirty="0"/>
              <a:t> </a:t>
            </a:r>
            <a:r>
              <a:rPr lang="nb-NO" sz="2000" dirty="0" smtClean="0"/>
              <a:t/>
            </a:r>
            <a:br>
              <a:rPr lang="nb-NO" sz="2000" dirty="0" smtClean="0"/>
            </a:br>
            <a:r>
              <a:rPr lang="nb-NO" sz="2000" dirty="0" smtClean="0"/>
              <a:t/>
            </a:r>
            <a:br>
              <a:rPr lang="nb-NO" sz="2000" dirty="0" smtClean="0"/>
            </a:br>
            <a:r>
              <a:rPr lang="en-US" sz="2400" b="1" dirty="0" err="1">
                <a:solidFill>
                  <a:srgbClr val="000000"/>
                </a:solidFill>
              </a:rPr>
              <a:t>Kap</a:t>
            </a:r>
            <a:r>
              <a:rPr lang="en-US" sz="2400" b="1" dirty="0">
                <a:solidFill>
                  <a:srgbClr val="000000"/>
                </a:solidFill>
              </a:rPr>
              <a:t>. 34: </a:t>
            </a:r>
            <a:r>
              <a:rPr lang="en-US" sz="2400" b="1" dirty="0" smtClean="0">
                <a:solidFill>
                  <a:srgbClr val="000000"/>
                </a:solidFill>
              </a:rPr>
              <a:t/>
            </a:r>
            <a:br>
              <a:rPr lang="en-US" sz="2400" b="1" dirty="0" smtClean="0">
                <a:solidFill>
                  <a:srgbClr val="000000"/>
                </a:solidFill>
              </a:rPr>
            </a:br>
            <a:r>
              <a:rPr lang="en-US" sz="2400" b="1" dirty="0" smtClean="0">
                <a:solidFill>
                  <a:srgbClr val="000000"/>
                </a:solidFill>
              </a:rPr>
              <a:t>INTERNASJONALE </a:t>
            </a:r>
            <a:r>
              <a:rPr lang="en-US" sz="2400" b="1" dirty="0">
                <a:solidFill>
                  <a:srgbClr val="000000"/>
                </a:solidFill>
              </a:rPr>
              <a:t>HANDELS- OG INVESTERINGSAVTALER</a:t>
            </a:r>
            <a:r>
              <a:rPr lang="nb-NO" sz="2400" dirty="0">
                <a:solidFill>
                  <a:srgbClr val="000000"/>
                </a:solidFill>
              </a:rPr>
              <a:t> </a:t>
            </a:r>
            <a:endParaRPr lang="nb-NO" sz="2400" dirty="0">
              <a:solidFill>
                <a:srgbClr val="000000"/>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4781176" y="131392"/>
            <a:ext cx="7126942" cy="6726607"/>
          </a:xfrm>
        </p:spPr>
        <p:txBody>
          <a:bodyPr>
            <a:noAutofit/>
          </a:bodyPr>
          <a:lstStyle/>
          <a:p>
            <a:pPr marL="0" indent="0">
              <a:spcBef>
                <a:spcPts val="300"/>
              </a:spcBef>
              <a:buNone/>
            </a:pPr>
            <a:r>
              <a:rPr lang="en-US" sz="1600" b="1" i="1" dirty="0">
                <a:latin typeface="+mj-lt"/>
              </a:rPr>
              <a:t>[</a:t>
            </a:r>
            <a:r>
              <a:rPr lang="en-US" sz="1600" b="1" i="1" dirty="0" err="1">
                <a:latin typeface="+mj-lt"/>
              </a:rPr>
              <a:t>Ingen</a:t>
            </a:r>
            <a:r>
              <a:rPr lang="en-US" sz="1600" b="1" i="1" dirty="0">
                <a:latin typeface="+mj-lt"/>
              </a:rPr>
              <a:t> </a:t>
            </a:r>
            <a:r>
              <a:rPr lang="en-US" sz="1600" b="1" i="1" dirty="0" err="1">
                <a:latin typeface="+mj-lt"/>
              </a:rPr>
              <a:t>underkapitler</a:t>
            </a:r>
            <a:r>
              <a:rPr lang="en-US" sz="1600" b="1" i="1" dirty="0">
                <a:latin typeface="+mj-lt"/>
              </a:rPr>
              <a:t>]</a:t>
            </a:r>
          </a:p>
          <a:p>
            <a:pPr marL="0" indent="0">
              <a:spcBef>
                <a:spcPts val="300"/>
              </a:spcBef>
              <a:buNone/>
            </a:pPr>
            <a:r>
              <a:rPr lang="nb-NO" sz="1600" b="1" dirty="0">
                <a:latin typeface="+mj-lt"/>
              </a:rPr>
              <a:t>Rødt vil: </a:t>
            </a:r>
            <a:endParaRPr lang="nb-NO" sz="1400" dirty="0"/>
          </a:p>
          <a:p>
            <a:pPr marL="342900" indent="-342900">
              <a:spcBef>
                <a:spcPts val="400"/>
              </a:spcBef>
              <a:buFont typeface="+mj-lt"/>
              <a:buAutoNum type="alphaLcParenR"/>
            </a:pPr>
            <a:r>
              <a:rPr lang="nb-NO" sz="1400" dirty="0" smtClean="0">
                <a:latin typeface="+mj-lt"/>
              </a:rPr>
              <a:t>Erstatte </a:t>
            </a:r>
            <a:r>
              <a:rPr lang="nb-NO" sz="1400" dirty="0">
                <a:latin typeface="+mj-lt"/>
              </a:rPr>
              <a:t>EØS-avtalen med en balansert handelsavtale som sikrer nasjonal kontroll. Innen det oppnås, må handlingsrommet i EØS-avtalen utnyttes ved aktivt å bruke reservasjonsretten. </a:t>
            </a:r>
          </a:p>
          <a:p>
            <a:pPr marL="342900" indent="-342900">
              <a:spcBef>
                <a:spcPts val="400"/>
              </a:spcBef>
              <a:buFont typeface="+mj-lt"/>
              <a:buAutoNum type="alphaLcParenR"/>
            </a:pPr>
            <a:r>
              <a:rPr lang="nb-NO" sz="1400" dirty="0" smtClean="0">
                <a:latin typeface="+mj-lt"/>
              </a:rPr>
              <a:t>At </a:t>
            </a:r>
            <a:r>
              <a:rPr lang="nb-NO" sz="1400" dirty="0">
                <a:latin typeface="+mj-lt"/>
              </a:rPr>
              <a:t>alle handelsavtaler som Norge inngår, må sikre politisk handlingsrom til å føre nasjonal politikk på viktige områder. Mandatene for handels- og investeringsavtaler må diskuteres åpent i Stortinget, og alle avtaler må være gjenstand for omfattende konsekvensutredning, ikke minst når det gjelder miljø og faglige rettigheter – med høring av berørte parter. </a:t>
            </a:r>
          </a:p>
          <a:p>
            <a:pPr marL="342900" indent="-342900">
              <a:spcBef>
                <a:spcPts val="400"/>
              </a:spcBef>
              <a:buFont typeface="+mj-lt"/>
              <a:buAutoNum type="alphaLcParenR"/>
            </a:pPr>
            <a:r>
              <a:rPr lang="nb-NO" sz="1400" dirty="0" smtClean="0">
                <a:latin typeface="+mj-lt"/>
              </a:rPr>
              <a:t>At </a:t>
            </a:r>
            <a:r>
              <a:rPr lang="nb-NO" sz="1400" dirty="0">
                <a:latin typeface="+mj-lt"/>
              </a:rPr>
              <a:t>Norge trekker seg ut av forhandlinger om datahandelsavtalen i WTO, og at medisiner må unntas fra patentering. </a:t>
            </a:r>
          </a:p>
          <a:p>
            <a:pPr marL="342900" indent="-342900">
              <a:spcBef>
                <a:spcPts val="400"/>
              </a:spcBef>
              <a:buFont typeface="+mj-lt"/>
              <a:buAutoNum type="alphaLcParenR"/>
            </a:pPr>
            <a:r>
              <a:rPr lang="nb-NO" sz="1400" dirty="0" smtClean="0">
                <a:latin typeface="+mj-lt"/>
              </a:rPr>
              <a:t>At </a:t>
            </a:r>
            <a:r>
              <a:rPr lang="nb-NO" sz="1400" dirty="0">
                <a:latin typeface="+mj-lt"/>
              </a:rPr>
              <a:t>ingen avtaler Norge inngår skal inneholde investeringsklausuler eller investor-stat tvisteløsningsmekanismer. Alle frihandelsavtaler forhandlet fram gjennom EFTA, som inneholder slike klausuler, må sies opp. </a:t>
            </a:r>
          </a:p>
          <a:p>
            <a:pPr marL="342900" indent="-342900">
              <a:spcBef>
                <a:spcPts val="400"/>
              </a:spcBef>
              <a:buFont typeface="+mj-lt"/>
              <a:buAutoNum type="alphaLcParenR"/>
            </a:pPr>
            <a:r>
              <a:rPr lang="nb-NO" sz="1400" dirty="0" smtClean="0">
                <a:latin typeface="+mj-lt"/>
              </a:rPr>
              <a:t>At </a:t>
            </a:r>
            <a:r>
              <a:rPr lang="nb-NO" sz="1400" dirty="0">
                <a:latin typeface="+mj-lt"/>
              </a:rPr>
              <a:t>Norge ikke inngår flere bilaterale handelsavtaler uten at utviklingslandenes interesser blir ivaretatt og deres påvirkningsmuligheter sikret – blant annet gjennom spesielle unntaksordninger. </a:t>
            </a:r>
          </a:p>
          <a:p>
            <a:pPr marL="342900" indent="-342900">
              <a:spcBef>
                <a:spcPts val="400"/>
              </a:spcBef>
              <a:buFont typeface="+mj-lt"/>
              <a:buAutoNum type="alphaLcParenR"/>
            </a:pPr>
            <a:r>
              <a:rPr lang="nb-NO" sz="1400" dirty="0" smtClean="0">
                <a:latin typeface="+mj-lt"/>
              </a:rPr>
              <a:t>Å </a:t>
            </a:r>
            <a:r>
              <a:rPr lang="nb-NO" sz="1400" dirty="0">
                <a:latin typeface="+mj-lt"/>
              </a:rPr>
              <a:t>hindre at handelsavtaler brukes som brekkstang for privatisering og ytterligere markedsorientering av offentlig sektor. </a:t>
            </a:r>
          </a:p>
          <a:p>
            <a:pPr marL="342900" indent="-342900">
              <a:spcBef>
                <a:spcPts val="400"/>
              </a:spcBef>
              <a:buFont typeface="+mj-lt"/>
              <a:buAutoNum type="alphaLcParenR"/>
            </a:pPr>
            <a:r>
              <a:rPr lang="nb-NO" sz="1400" dirty="0" smtClean="0">
                <a:latin typeface="+mj-lt"/>
              </a:rPr>
              <a:t>Finansiell </a:t>
            </a:r>
            <a:r>
              <a:rPr lang="nb-NO" sz="1400" dirty="0">
                <a:latin typeface="+mj-lt"/>
              </a:rPr>
              <a:t>åpenhet i kampen mot kapitalflukt, skatteunndragelse og aggressiv skatteplanlegging. Den nåværende mekanismen for land-for-land-rapportering (LLR) er for svak. En fullstendig LLR-mekanisme som grunnlag for å regulere finanskapitalen og begrense dens makt over demokrati og realøkonomi, må komme på plass.</a:t>
            </a:r>
          </a:p>
          <a:p>
            <a:pPr marL="342900" indent="-342900">
              <a:spcBef>
                <a:spcPts val="400"/>
              </a:spcBef>
              <a:buFont typeface="+mj-lt"/>
              <a:buAutoNum type="alphaLcParenR"/>
            </a:pPr>
            <a:endParaRPr lang="nb-NO" sz="1400" dirty="0">
              <a:latin typeface="+mj-lt"/>
            </a:endParaRPr>
          </a:p>
        </p:txBody>
      </p:sp>
    </p:spTree>
    <p:extLst>
      <p:ext uri="{BB962C8B-B14F-4D97-AF65-F5344CB8AC3E}">
        <p14:creationId xmlns:p14="http://schemas.microsoft.com/office/powerpoint/2010/main" val="2491130347"/>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300111"/>
            <a:ext cx="3498979" cy="2506255"/>
          </a:xfrm>
        </p:spPr>
        <p:txBody>
          <a:bodyPr tIns="122400" bIns="122400">
            <a:normAutofit/>
          </a:bodyPr>
          <a:lstStyle/>
          <a:p>
            <a:r>
              <a:rPr lang="en-US" sz="2000" b="1" dirty="0"/>
              <a:t>NORGE OG VERDEN</a:t>
            </a:r>
            <a:r>
              <a:rPr lang="nb-NO" sz="2000" dirty="0"/>
              <a:t> </a:t>
            </a:r>
            <a:r>
              <a:rPr lang="nb-NO" sz="2000" dirty="0" smtClean="0"/>
              <a:t/>
            </a:r>
            <a:br>
              <a:rPr lang="nb-NO" sz="2000" dirty="0" smtClean="0"/>
            </a:br>
            <a:r>
              <a:rPr lang="nb-NO" sz="2000" dirty="0" smtClean="0"/>
              <a:t/>
            </a:r>
            <a:br>
              <a:rPr lang="nb-NO" sz="2000" dirty="0" smtClean="0"/>
            </a:br>
            <a:r>
              <a:rPr lang="en-US" sz="2400" b="1" dirty="0" err="1">
                <a:solidFill>
                  <a:srgbClr val="000000"/>
                </a:solidFill>
              </a:rPr>
              <a:t>Kap</a:t>
            </a:r>
            <a:r>
              <a:rPr lang="en-US" sz="2400" b="1" dirty="0">
                <a:solidFill>
                  <a:srgbClr val="000000"/>
                </a:solidFill>
              </a:rPr>
              <a:t>. 35: </a:t>
            </a:r>
            <a:r>
              <a:rPr lang="en-US" sz="2400" b="1" dirty="0" smtClean="0">
                <a:solidFill>
                  <a:srgbClr val="000000"/>
                </a:solidFill>
              </a:rPr>
              <a:t/>
            </a:r>
            <a:br>
              <a:rPr lang="en-US" sz="2400" b="1" dirty="0" smtClean="0">
                <a:solidFill>
                  <a:srgbClr val="000000"/>
                </a:solidFill>
              </a:rPr>
            </a:br>
            <a:r>
              <a:rPr lang="en-US" sz="2400" b="1" dirty="0" smtClean="0">
                <a:solidFill>
                  <a:srgbClr val="000000"/>
                </a:solidFill>
              </a:rPr>
              <a:t>INTERNASJONAL </a:t>
            </a:r>
            <a:r>
              <a:rPr lang="en-US" sz="2400" b="1" dirty="0">
                <a:solidFill>
                  <a:srgbClr val="000000"/>
                </a:solidFill>
              </a:rPr>
              <a:t>SOLIDARITET</a:t>
            </a:r>
            <a:r>
              <a:rPr lang="nb-NO" sz="2400" dirty="0">
                <a:solidFill>
                  <a:srgbClr val="000000"/>
                </a:solidFill>
              </a:rPr>
              <a:t> </a:t>
            </a:r>
            <a:endParaRPr lang="nb-NO" sz="2400" dirty="0">
              <a:solidFill>
                <a:srgbClr val="000000"/>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4781176" y="131392"/>
            <a:ext cx="7126942" cy="6726607"/>
          </a:xfrm>
        </p:spPr>
        <p:txBody>
          <a:bodyPr>
            <a:noAutofit/>
          </a:bodyPr>
          <a:lstStyle/>
          <a:p>
            <a:pPr marL="0" indent="0">
              <a:spcBef>
                <a:spcPts val="300"/>
              </a:spcBef>
              <a:buNone/>
            </a:pPr>
            <a:r>
              <a:rPr lang="en-US" sz="1600" b="1" i="1" dirty="0">
                <a:latin typeface="+mj-lt"/>
              </a:rPr>
              <a:t>[</a:t>
            </a:r>
            <a:r>
              <a:rPr lang="en-US" sz="1600" b="1" i="1" dirty="0" err="1">
                <a:latin typeface="+mj-lt"/>
              </a:rPr>
              <a:t>Ingen</a:t>
            </a:r>
            <a:r>
              <a:rPr lang="en-US" sz="1600" b="1" i="1" dirty="0">
                <a:latin typeface="+mj-lt"/>
              </a:rPr>
              <a:t> </a:t>
            </a:r>
            <a:r>
              <a:rPr lang="en-US" sz="1600" b="1" i="1" dirty="0" err="1">
                <a:latin typeface="+mj-lt"/>
              </a:rPr>
              <a:t>underkapitler</a:t>
            </a:r>
            <a:r>
              <a:rPr lang="en-US" sz="1600" b="1" i="1" dirty="0">
                <a:latin typeface="+mj-lt"/>
              </a:rPr>
              <a:t>]</a:t>
            </a:r>
          </a:p>
          <a:p>
            <a:pPr marL="0" indent="0">
              <a:spcBef>
                <a:spcPts val="300"/>
              </a:spcBef>
              <a:buNone/>
            </a:pPr>
            <a:r>
              <a:rPr lang="nb-NO" sz="1600" b="1" dirty="0">
                <a:latin typeface="+mj-lt"/>
              </a:rPr>
              <a:t>Rødt vil: </a:t>
            </a:r>
            <a:endParaRPr lang="nb-NO" sz="1400" dirty="0"/>
          </a:p>
          <a:p>
            <a:pPr marL="342900" indent="-342900">
              <a:spcBef>
                <a:spcPts val="400"/>
              </a:spcBef>
              <a:buFont typeface="+mj-lt"/>
              <a:buAutoNum type="alphaLcParenR"/>
            </a:pPr>
            <a:r>
              <a:rPr lang="nb-NO" sz="1400" dirty="0" smtClean="0">
                <a:latin typeface="+mj-lt"/>
              </a:rPr>
              <a:t>Å </a:t>
            </a:r>
            <a:r>
              <a:rPr lang="nb-NO" sz="1400" dirty="0">
                <a:latin typeface="+mj-lt"/>
              </a:rPr>
              <a:t>støtte arbeideres, småbønders, landarbeideres og frigjøringsbevegelsers kamp mot undertrykking og nykolonialisme – for sine nasjonale, sosiale og demokratiske rettigheter. </a:t>
            </a:r>
          </a:p>
          <a:p>
            <a:pPr marL="342900" indent="-342900">
              <a:spcBef>
                <a:spcPts val="400"/>
              </a:spcBef>
              <a:buFont typeface="+mj-lt"/>
              <a:buAutoNum type="alphaLcParenR"/>
            </a:pPr>
            <a:r>
              <a:rPr lang="nb-NO" sz="1400" dirty="0" smtClean="0">
                <a:latin typeface="+mj-lt"/>
              </a:rPr>
              <a:t>Å </a:t>
            </a:r>
            <a:r>
              <a:rPr lang="nb-NO" sz="1400" dirty="0">
                <a:latin typeface="+mj-lt"/>
              </a:rPr>
              <a:t>stoppe sexturismen og motarbeide menneskehandel («</a:t>
            </a:r>
            <a:r>
              <a:rPr lang="nb-NO" sz="1400" dirty="0" err="1">
                <a:latin typeface="+mj-lt"/>
              </a:rPr>
              <a:t>trafficking</a:t>
            </a:r>
            <a:r>
              <a:rPr lang="nb-NO" sz="1400" dirty="0">
                <a:latin typeface="+mj-lt"/>
              </a:rPr>
              <a:t>»), samt støtte organisasjoner som jobber internasjonalt for kvinners rett til utdanning og familieplanlegging. </a:t>
            </a:r>
          </a:p>
          <a:p>
            <a:pPr marL="342900" indent="-342900">
              <a:spcBef>
                <a:spcPts val="400"/>
              </a:spcBef>
              <a:buFont typeface="+mj-lt"/>
              <a:buAutoNum type="alphaLcParenR"/>
            </a:pPr>
            <a:r>
              <a:rPr lang="nb-NO" sz="1400" dirty="0" smtClean="0">
                <a:latin typeface="+mj-lt"/>
              </a:rPr>
              <a:t>At </a:t>
            </a:r>
            <a:r>
              <a:rPr lang="nb-NO" sz="1400" dirty="0">
                <a:latin typeface="+mj-lt"/>
              </a:rPr>
              <a:t>minst 1 prosent av bruttonasjonalinntekten (BNI) brukes til samfunnsutvikling i fattige land, med prosjekter som støtter opp om demokratisk organisering, og som gjerne kan kanaliseres via sivilsamfunnsaktører som fagbevegelsen. </a:t>
            </a:r>
          </a:p>
          <a:p>
            <a:pPr marL="342900" indent="-342900">
              <a:spcBef>
                <a:spcPts val="400"/>
              </a:spcBef>
              <a:buFont typeface="+mj-lt"/>
              <a:buAutoNum type="alphaLcParenR"/>
            </a:pPr>
            <a:r>
              <a:rPr lang="nb-NO" sz="1400" dirty="0" smtClean="0">
                <a:latin typeface="+mj-lt"/>
              </a:rPr>
              <a:t>Internasjonale </a:t>
            </a:r>
            <a:r>
              <a:rPr lang="nb-NO" sz="1400" dirty="0">
                <a:latin typeface="+mj-lt"/>
              </a:rPr>
              <a:t>miljøtiltak til alles beste og utgifter til flyktningarbeid i Norge skal ikke dekkes over bistandsbudsjettet. </a:t>
            </a:r>
          </a:p>
          <a:p>
            <a:pPr marL="342900" indent="-342900">
              <a:spcBef>
                <a:spcPts val="400"/>
              </a:spcBef>
              <a:buFont typeface="+mj-lt"/>
              <a:buAutoNum type="alphaLcParenR"/>
            </a:pPr>
            <a:r>
              <a:rPr lang="nb-NO" sz="1400" dirty="0" smtClean="0">
                <a:latin typeface="+mj-lt"/>
              </a:rPr>
              <a:t>Å </a:t>
            </a:r>
            <a:r>
              <a:rPr lang="nb-NO" sz="1400" dirty="0">
                <a:latin typeface="+mj-lt"/>
              </a:rPr>
              <a:t>slette gjeld til utviklingsland, arbeide for en internasjonal uavhengig mekanisme for å sikre en rettferdig håndtering av lands gjeld, samt avvikle dagens praksis med å gi næringslivsstøtte kamuflert som bistandsmidler. </a:t>
            </a:r>
          </a:p>
          <a:p>
            <a:pPr marL="342900" indent="-342900">
              <a:spcBef>
                <a:spcPts val="400"/>
              </a:spcBef>
              <a:buFont typeface="+mj-lt"/>
              <a:buAutoNum type="alphaLcParenR"/>
            </a:pPr>
            <a:r>
              <a:rPr lang="nb-NO" sz="1400" dirty="0" smtClean="0">
                <a:latin typeface="+mj-lt"/>
              </a:rPr>
              <a:t>En </a:t>
            </a:r>
            <a:r>
              <a:rPr lang="nb-NO" sz="1400" dirty="0">
                <a:latin typeface="+mj-lt"/>
              </a:rPr>
              <a:t>utviklingspolitikk som styrker folkelige organisasjoner i Sør, fremmer lokal ressursforvaltning og matproduksjon, tilgang til reint vann og bedre tilgang til gode helse- og utdanningstjenester. </a:t>
            </a:r>
          </a:p>
          <a:p>
            <a:pPr marL="342900" indent="-342900">
              <a:spcBef>
                <a:spcPts val="400"/>
              </a:spcBef>
              <a:buFont typeface="+mj-lt"/>
              <a:buAutoNum type="alphaLcParenR"/>
            </a:pPr>
            <a:r>
              <a:rPr lang="nb-NO" sz="1400" dirty="0" smtClean="0">
                <a:latin typeface="+mj-lt"/>
              </a:rPr>
              <a:t>Å </a:t>
            </a:r>
            <a:r>
              <a:rPr lang="nb-NO" sz="1400" dirty="0">
                <a:latin typeface="+mj-lt"/>
              </a:rPr>
              <a:t>støtte det palestinske folkets kamp og arbeide for økonomisk, akademisk og kulturell boikott av Israel. Statlige og kommunale innkjøp må ikke skje fra områder under israelsk okkupasjon. </a:t>
            </a:r>
          </a:p>
          <a:p>
            <a:pPr marL="342900" indent="-342900">
              <a:spcBef>
                <a:spcPts val="400"/>
              </a:spcBef>
              <a:buFont typeface="+mj-lt"/>
              <a:buAutoNum type="alphaLcParenR"/>
            </a:pPr>
            <a:r>
              <a:rPr lang="nb-NO" sz="1400" dirty="0" smtClean="0">
                <a:latin typeface="+mj-lt"/>
              </a:rPr>
              <a:t>Å </a:t>
            </a:r>
            <a:r>
              <a:rPr lang="nb-NO" sz="1400" dirty="0">
                <a:latin typeface="+mj-lt"/>
              </a:rPr>
              <a:t>utvikle samarbeid med Vest-Sahara og Kurdistan, fremme tiltak mot okkupasjon og undertrykking i disse områdene og støtte kampen for selvstyre og demokratiske rettigheter.</a:t>
            </a:r>
          </a:p>
          <a:p>
            <a:pPr marL="342900" indent="-342900">
              <a:spcBef>
                <a:spcPts val="400"/>
              </a:spcBef>
              <a:buFont typeface="+mj-lt"/>
              <a:buAutoNum type="alphaLcParenR"/>
            </a:pPr>
            <a:endParaRPr lang="nb-NO" sz="1400" dirty="0">
              <a:latin typeface="+mj-lt"/>
            </a:endParaRPr>
          </a:p>
        </p:txBody>
      </p:sp>
    </p:spTree>
    <p:extLst>
      <p:ext uri="{BB962C8B-B14F-4D97-AF65-F5344CB8AC3E}">
        <p14:creationId xmlns:p14="http://schemas.microsoft.com/office/powerpoint/2010/main" val="997154164"/>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300111"/>
            <a:ext cx="3498979" cy="2506255"/>
          </a:xfrm>
        </p:spPr>
        <p:txBody>
          <a:bodyPr tIns="122400" bIns="122400">
            <a:normAutofit/>
          </a:bodyPr>
          <a:lstStyle/>
          <a:p>
            <a:r>
              <a:rPr lang="en-US" sz="2000" b="1" dirty="0"/>
              <a:t>NORGE OG VERDEN</a:t>
            </a:r>
            <a:r>
              <a:rPr lang="nb-NO" sz="2000" dirty="0"/>
              <a:t> </a:t>
            </a:r>
            <a:r>
              <a:rPr lang="nb-NO" sz="2000" dirty="0" smtClean="0"/>
              <a:t/>
            </a:r>
            <a:br>
              <a:rPr lang="nb-NO" sz="2000" dirty="0" smtClean="0"/>
            </a:br>
            <a:r>
              <a:rPr lang="nb-NO" sz="2000" dirty="0"/>
              <a:t/>
            </a:r>
            <a:br>
              <a:rPr lang="nb-NO" sz="2000" dirty="0"/>
            </a:br>
            <a:r>
              <a:rPr lang="en-US" sz="2400" b="1" dirty="0" err="1">
                <a:solidFill>
                  <a:srgbClr val="000000"/>
                </a:solidFill>
              </a:rPr>
              <a:t>Kap</a:t>
            </a:r>
            <a:r>
              <a:rPr lang="en-US" sz="2400" b="1" dirty="0">
                <a:solidFill>
                  <a:srgbClr val="000000"/>
                </a:solidFill>
              </a:rPr>
              <a:t>. 36: </a:t>
            </a:r>
            <a:r>
              <a:rPr lang="en-US" sz="2400" b="1" dirty="0" smtClean="0">
                <a:solidFill>
                  <a:srgbClr val="000000"/>
                </a:solidFill>
              </a:rPr>
              <a:t/>
            </a:r>
            <a:br>
              <a:rPr lang="en-US" sz="2400" b="1" dirty="0" smtClean="0">
                <a:solidFill>
                  <a:srgbClr val="000000"/>
                </a:solidFill>
              </a:rPr>
            </a:br>
            <a:r>
              <a:rPr lang="en-US" sz="2400" b="1" dirty="0" smtClean="0">
                <a:solidFill>
                  <a:srgbClr val="000000"/>
                </a:solidFill>
              </a:rPr>
              <a:t>FLYKTNINGER</a:t>
            </a:r>
            <a:r>
              <a:rPr lang="en-US" sz="2400" b="1" dirty="0">
                <a:solidFill>
                  <a:srgbClr val="000000"/>
                </a:solidFill>
              </a:rPr>
              <a:t>, ASYL OG INNVANDRING</a:t>
            </a:r>
            <a:r>
              <a:rPr lang="nb-NO" sz="2400" dirty="0">
                <a:solidFill>
                  <a:srgbClr val="000000"/>
                </a:solidFill>
              </a:rPr>
              <a:t> </a:t>
            </a:r>
            <a:endParaRPr lang="nb-NO" sz="2400" dirty="0">
              <a:solidFill>
                <a:srgbClr val="000000"/>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4954415" y="1315859"/>
            <a:ext cx="7126942" cy="2832256"/>
          </a:xfrm>
        </p:spPr>
        <p:txBody>
          <a:bodyPr>
            <a:noAutofit/>
          </a:bodyPr>
          <a:lstStyle/>
          <a:p>
            <a:pPr marL="0" indent="0">
              <a:buNone/>
            </a:pPr>
            <a:r>
              <a:rPr lang="en-US" sz="2000" b="1" i="1" dirty="0" err="1" smtClean="0">
                <a:latin typeface="+mj-lt"/>
              </a:rPr>
              <a:t>Underkapitler</a:t>
            </a:r>
            <a:r>
              <a:rPr lang="en-US" sz="2000" b="1" dirty="0">
                <a:latin typeface="+mj-lt"/>
              </a:rPr>
              <a:t>:</a:t>
            </a:r>
          </a:p>
          <a:p>
            <a:r>
              <a:rPr lang="en-US" sz="1600" b="1" dirty="0">
                <a:latin typeface="+mj-lt"/>
              </a:rPr>
              <a:t>36.1 </a:t>
            </a:r>
            <a:r>
              <a:rPr lang="en-US" sz="1600" b="1" dirty="0" err="1">
                <a:latin typeface="+mj-lt"/>
              </a:rPr>
              <a:t>Forsvare</a:t>
            </a:r>
            <a:r>
              <a:rPr lang="en-US" sz="1600" b="1" dirty="0">
                <a:latin typeface="+mj-lt"/>
              </a:rPr>
              <a:t> </a:t>
            </a:r>
            <a:r>
              <a:rPr lang="en-US" sz="1600" b="1" dirty="0" err="1">
                <a:latin typeface="+mj-lt"/>
              </a:rPr>
              <a:t>asylretten</a:t>
            </a:r>
            <a:r>
              <a:rPr lang="en-US" sz="1600" b="1" dirty="0">
                <a:latin typeface="+mj-lt"/>
              </a:rPr>
              <a:t> </a:t>
            </a:r>
            <a:endParaRPr lang="nb-NO" sz="1600" dirty="0">
              <a:latin typeface="+mj-lt"/>
            </a:endParaRPr>
          </a:p>
          <a:p>
            <a:r>
              <a:rPr lang="en-US" sz="1600" b="1" dirty="0">
                <a:latin typeface="+mj-lt"/>
              </a:rPr>
              <a:t>36.2 </a:t>
            </a:r>
            <a:r>
              <a:rPr lang="en-US" sz="1600" b="1" dirty="0" err="1">
                <a:latin typeface="+mj-lt"/>
              </a:rPr>
              <a:t>Inkludering</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å</a:t>
            </a:r>
            <a:r>
              <a:rPr lang="en-US" sz="1600" b="1" dirty="0">
                <a:latin typeface="+mj-lt"/>
              </a:rPr>
              <a:t> </a:t>
            </a:r>
            <a:r>
              <a:rPr lang="en-US" sz="1600" b="1" dirty="0" err="1">
                <a:latin typeface="+mj-lt"/>
              </a:rPr>
              <a:t>sikre</a:t>
            </a:r>
            <a:r>
              <a:rPr lang="en-US" sz="1600" b="1" dirty="0">
                <a:latin typeface="+mj-lt"/>
              </a:rPr>
              <a:t> </a:t>
            </a:r>
            <a:r>
              <a:rPr lang="en-US" sz="1600" b="1" dirty="0" err="1">
                <a:latin typeface="+mj-lt"/>
              </a:rPr>
              <a:t>grunnleggende</a:t>
            </a:r>
            <a:r>
              <a:rPr lang="en-US" sz="1600" b="1" dirty="0">
                <a:latin typeface="+mj-lt"/>
              </a:rPr>
              <a:t> </a:t>
            </a:r>
            <a:r>
              <a:rPr lang="en-US" sz="1600" b="1" dirty="0" err="1">
                <a:latin typeface="+mj-lt"/>
              </a:rPr>
              <a:t>rettigheter</a:t>
            </a:r>
            <a:r>
              <a:rPr lang="en-US" sz="1600" b="1" dirty="0">
                <a:latin typeface="+mj-lt"/>
              </a:rPr>
              <a:t> </a:t>
            </a:r>
            <a:endParaRPr lang="nb-NO" sz="1600" dirty="0">
              <a:latin typeface="+mj-lt"/>
            </a:endParaRPr>
          </a:p>
          <a:p>
            <a:r>
              <a:rPr lang="en-US" sz="1600" b="1" dirty="0">
                <a:latin typeface="+mj-lt"/>
              </a:rPr>
              <a:t>36.3 </a:t>
            </a:r>
            <a:r>
              <a:rPr lang="en-US" sz="1600" b="1" dirty="0" err="1">
                <a:latin typeface="+mj-lt"/>
              </a:rPr>
              <a:t>Styrke</a:t>
            </a:r>
            <a:r>
              <a:rPr lang="en-US" sz="1600" b="1" dirty="0">
                <a:latin typeface="+mj-lt"/>
              </a:rPr>
              <a:t> </a:t>
            </a:r>
            <a:r>
              <a:rPr lang="en-US" sz="1600" b="1" dirty="0" err="1">
                <a:latin typeface="+mj-lt"/>
              </a:rPr>
              <a:t>barnas</a:t>
            </a:r>
            <a:r>
              <a:rPr lang="en-US" sz="1600" b="1" dirty="0">
                <a:latin typeface="+mj-lt"/>
              </a:rPr>
              <a:t> </a:t>
            </a:r>
            <a:r>
              <a:rPr lang="en-US" sz="1600" b="1" dirty="0" err="1">
                <a:latin typeface="+mj-lt"/>
              </a:rPr>
              <a:t>rettigheter</a:t>
            </a:r>
            <a:r>
              <a:rPr lang="en-US" sz="1600" b="1" dirty="0">
                <a:latin typeface="+mj-lt"/>
              </a:rPr>
              <a:t> </a:t>
            </a:r>
            <a:endParaRPr lang="nb-NO" sz="1600" dirty="0">
              <a:latin typeface="+mj-lt"/>
            </a:endParaRPr>
          </a:p>
          <a:p>
            <a:r>
              <a:rPr lang="en-US" sz="1600" b="1" dirty="0">
                <a:latin typeface="+mj-lt"/>
              </a:rPr>
              <a:t>36.4 </a:t>
            </a:r>
            <a:r>
              <a:rPr lang="en-US" sz="1600" b="1" dirty="0" err="1">
                <a:latin typeface="+mj-lt"/>
              </a:rPr>
              <a:t>Kvinners</a:t>
            </a:r>
            <a:r>
              <a:rPr lang="en-US" sz="1600" b="1" dirty="0">
                <a:latin typeface="+mj-lt"/>
              </a:rPr>
              <a:t> </a:t>
            </a:r>
            <a:r>
              <a:rPr lang="en-US" sz="1600" b="1" dirty="0" err="1">
                <a:latin typeface="+mj-lt"/>
              </a:rPr>
              <a:t>selvstendige</a:t>
            </a:r>
            <a:r>
              <a:rPr lang="en-US" sz="1600" b="1" dirty="0">
                <a:latin typeface="+mj-lt"/>
              </a:rPr>
              <a:t> </a:t>
            </a:r>
            <a:r>
              <a:rPr lang="en-US" sz="1600" b="1" dirty="0" err="1">
                <a:latin typeface="+mj-lt"/>
              </a:rPr>
              <a:t>rettigheter</a:t>
            </a:r>
            <a:r>
              <a:rPr lang="en-US" sz="1600" b="1" dirty="0">
                <a:latin typeface="+mj-lt"/>
              </a:rPr>
              <a:t> </a:t>
            </a:r>
            <a:r>
              <a:rPr lang="en-US" sz="1600" b="1" dirty="0" err="1">
                <a:latin typeface="+mj-lt"/>
              </a:rPr>
              <a:t>til</a:t>
            </a:r>
            <a:r>
              <a:rPr lang="en-US" sz="1600" b="1" dirty="0">
                <a:latin typeface="+mj-lt"/>
              </a:rPr>
              <a:t> </a:t>
            </a:r>
            <a:r>
              <a:rPr lang="en-US" sz="1600" b="1" dirty="0" err="1">
                <a:latin typeface="+mj-lt"/>
              </a:rPr>
              <a:t>opphold</a:t>
            </a:r>
            <a:r>
              <a:rPr lang="nb-NO" sz="1600" dirty="0">
                <a:latin typeface="+mj-lt"/>
              </a:rPr>
              <a:t> </a:t>
            </a:r>
            <a:endParaRPr lang="nb-NO" sz="1400" dirty="0">
              <a:latin typeface="+mj-lt"/>
            </a:endParaRPr>
          </a:p>
        </p:txBody>
      </p:sp>
    </p:spTree>
    <p:extLst>
      <p:ext uri="{BB962C8B-B14F-4D97-AF65-F5344CB8AC3E}">
        <p14:creationId xmlns:p14="http://schemas.microsoft.com/office/powerpoint/2010/main" val="694619396"/>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p:txBody>
          <a:bodyPr/>
          <a:lstStyle/>
          <a:p>
            <a:r>
              <a:rPr lang="en-US" sz="3600" b="1" dirty="0"/>
              <a:t>JUSTIS</a:t>
            </a:r>
            <a:r>
              <a:rPr lang="nb-NO" sz="3600" dirty="0"/>
              <a:t> </a:t>
            </a:r>
            <a:r>
              <a:rPr lang="nb-NO" sz="3600" dirty="0" smtClean="0"/>
              <a:t/>
            </a:r>
            <a:br>
              <a:rPr lang="nb-NO" sz="3600" dirty="0" smtClean="0"/>
            </a:br>
            <a:r>
              <a:rPr lang="nb-NO" sz="2000" dirty="0" smtClean="0">
                <a:solidFill>
                  <a:srgbClr val="FFFFFF"/>
                </a:solidFill>
              </a:rPr>
              <a:t>(s. </a:t>
            </a:r>
            <a:r>
              <a:rPr lang="nb-NO" sz="2000" dirty="0" smtClean="0">
                <a:solidFill>
                  <a:srgbClr val="FFFFFF"/>
                </a:solidFill>
              </a:rPr>
              <a:t>84</a:t>
            </a:r>
            <a:r>
              <a:rPr lang="nb-NO" sz="2000" dirty="0" smtClean="0">
                <a:solidFill>
                  <a:srgbClr val="FFFFFF"/>
                </a:solidFill>
              </a:rPr>
              <a:t>-87</a:t>
            </a:r>
            <a:r>
              <a:rPr lang="nb-NO" sz="2000" dirty="0" smtClean="0">
                <a:solidFill>
                  <a:srgbClr val="FFFFFF"/>
                </a:solidFill>
              </a:rPr>
              <a:t>)</a:t>
            </a:r>
            <a:endParaRPr lang="nb-NO" dirty="0">
              <a:solidFill>
                <a:srgbClr val="FFFFFF"/>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4728001" y="1426457"/>
            <a:ext cx="7126110" cy="4318001"/>
          </a:xfrm>
        </p:spPr>
        <p:txBody>
          <a:bodyPr>
            <a:normAutofit/>
          </a:bodyPr>
          <a:lstStyle/>
          <a:p>
            <a:pPr marL="0" indent="0">
              <a:buNone/>
            </a:pPr>
            <a:r>
              <a:rPr lang="en-US" sz="2400" b="1" dirty="0" err="1">
                <a:latin typeface="+mj-lt"/>
              </a:rPr>
              <a:t>Kap</a:t>
            </a:r>
            <a:r>
              <a:rPr lang="en-US" sz="2400" b="1" dirty="0">
                <a:latin typeface="+mj-lt"/>
              </a:rPr>
              <a:t>. 37: JUSTISPOLITIKK OG </a:t>
            </a:r>
            <a:r>
              <a:rPr lang="en-US" sz="2400" b="1" dirty="0" smtClean="0">
                <a:latin typeface="+mj-lt"/>
              </a:rPr>
              <a:t>FOREBYGGING</a:t>
            </a:r>
            <a:endParaRPr lang="nb-NO" sz="2400" dirty="0" smtClean="0">
              <a:latin typeface="+mj-lt"/>
            </a:endParaRPr>
          </a:p>
          <a:p>
            <a:pPr marL="0" indent="0">
              <a:buNone/>
            </a:pPr>
            <a:r>
              <a:rPr lang="en-US" sz="1600" b="1" i="1" dirty="0" err="1" smtClean="0">
                <a:latin typeface="+mj-lt"/>
              </a:rPr>
              <a:t>Underkapitler</a:t>
            </a:r>
            <a:r>
              <a:rPr lang="en-US" sz="1600" b="1" i="1" dirty="0" smtClean="0">
                <a:latin typeface="+mj-lt"/>
              </a:rPr>
              <a:t>:</a:t>
            </a:r>
            <a:endParaRPr lang="en-US" sz="1600" b="1" i="1" dirty="0">
              <a:latin typeface="+mj-lt"/>
            </a:endParaRPr>
          </a:p>
          <a:p>
            <a:r>
              <a:rPr lang="en-US" sz="1600" b="1" dirty="0">
                <a:latin typeface="+mj-lt"/>
              </a:rPr>
              <a:t>37.1 For en </a:t>
            </a:r>
            <a:r>
              <a:rPr lang="en-US" sz="1600" b="1" dirty="0" err="1">
                <a:latin typeface="+mj-lt"/>
              </a:rPr>
              <a:t>rettferdig</a:t>
            </a:r>
            <a:r>
              <a:rPr lang="en-US" sz="1600" b="1" dirty="0">
                <a:latin typeface="+mj-lt"/>
              </a:rPr>
              <a:t> </a:t>
            </a:r>
            <a:r>
              <a:rPr lang="en-US" sz="1600" b="1" dirty="0" err="1">
                <a:latin typeface="+mj-lt"/>
              </a:rPr>
              <a:t>og</a:t>
            </a:r>
            <a:r>
              <a:rPr lang="en-US" sz="1600" b="1" dirty="0">
                <a:latin typeface="+mj-lt"/>
              </a:rPr>
              <a:t> human </a:t>
            </a:r>
            <a:r>
              <a:rPr lang="en-US" sz="1600" b="1" dirty="0" err="1">
                <a:latin typeface="+mj-lt"/>
              </a:rPr>
              <a:t>justispolitikk</a:t>
            </a:r>
            <a:r>
              <a:rPr lang="en-US" sz="1600" b="1" dirty="0">
                <a:latin typeface="+mj-lt"/>
              </a:rPr>
              <a:t> </a:t>
            </a:r>
            <a:endParaRPr lang="nb-NO" sz="1600" dirty="0">
              <a:latin typeface="+mj-lt"/>
            </a:endParaRPr>
          </a:p>
          <a:p>
            <a:r>
              <a:rPr lang="en-US" sz="1600" b="1" dirty="0">
                <a:latin typeface="+mj-lt"/>
              </a:rPr>
              <a:t>37.2 </a:t>
            </a:r>
            <a:r>
              <a:rPr lang="en-US" sz="1600" b="1" dirty="0" err="1">
                <a:latin typeface="+mj-lt"/>
              </a:rPr>
              <a:t>Offeromsorg</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ansvar</a:t>
            </a:r>
            <a:r>
              <a:rPr lang="en-US" sz="1600" b="1" dirty="0">
                <a:latin typeface="+mj-lt"/>
              </a:rPr>
              <a:t> for </a:t>
            </a:r>
            <a:r>
              <a:rPr lang="en-US" sz="1600" b="1" dirty="0" err="1">
                <a:latin typeface="+mj-lt"/>
              </a:rPr>
              <a:t>kriminalitetsutsatte</a:t>
            </a:r>
            <a:r>
              <a:rPr lang="en-US" sz="1600" b="1" dirty="0">
                <a:latin typeface="+mj-lt"/>
              </a:rPr>
              <a:t> </a:t>
            </a:r>
            <a:endParaRPr lang="nb-NO" sz="1600" dirty="0">
              <a:latin typeface="+mj-lt"/>
            </a:endParaRPr>
          </a:p>
          <a:p>
            <a:r>
              <a:rPr lang="en-US" sz="1600" b="1" dirty="0">
                <a:latin typeface="+mj-lt"/>
              </a:rPr>
              <a:t>37.3 </a:t>
            </a:r>
            <a:r>
              <a:rPr lang="en-US" sz="1600" b="1" dirty="0" err="1">
                <a:latin typeface="+mj-lt"/>
              </a:rPr>
              <a:t>Kriminalitetsforebygging</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straff</a:t>
            </a:r>
            <a:r>
              <a:rPr lang="en-US" sz="1600" b="1" dirty="0">
                <a:latin typeface="+mj-lt"/>
              </a:rPr>
              <a:t> </a:t>
            </a:r>
            <a:endParaRPr lang="nb-NO" sz="1600" dirty="0">
              <a:latin typeface="+mj-lt"/>
            </a:endParaRPr>
          </a:p>
          <a:p>
            <a:r>
              <a:rPr lang="en-US" sz="1600" b="1" dirty="0">
                <a:latin typeface="+mj-lt"/>
              </a:rPr>
              <a:t>37.4 </a:t>
            </a:r>
            <a:r>
              <a:rPr lang="en-US" sz="1600" b="1" dirty="0" err="1">
                <a:latin typeface="+mj-lt"/>
              </a:rPr>
              <a:t>Krimmigrasjon</a:t>
            </a:r>
            <a:r>
              <a:rPr lang="en-US" sz="1600" b="1" dirty="0">
                <a:latin typeface="+mj-lt"/>
              </a:rPr>
              <a:t> </a:t>
            </a:r>
            <a:endParaRPr lang="nb-NO" sz="1600" dirty="0">
              <a:latin typeface="+mj-lt"/>
            </a:endParaRPr>
          </a:p>
          <a:p>
            <a:r>
              <a:rPr lang="en-US" sz="1600" b="1" dirty="0">
                <a:latin typeface="+mj-lt"/>
              </a:rPr>
              <a:t>37.5 </a:t>
            </a:r>
            <a:r>
              <a:rPr lang="en-US" sz="1600" b="1" dirty="0" err="1">
                <a:latin typeface="+mj-lt"/>
              </a:rPr>
              <a:t>Økonomisk</a:t>
            </a:r>
            <a:r>
              <a:rPr lang="en-US" sz="1600" b="1" dirty="0">
                <a:latin typeface="+mj-lt"/>
              </a:rPr>
              <a:t>, </a:t>
            </a:r>
            <a:r>
              <a:rPr lang="en-US" sz="1600" b="1" dirty="0" err="1">
                <a:latin typeface="+mj-lt"/>
              </a:rPr>
              <a:t>arbeidslivs</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miljøkriminalitet</a:t>
            </a:r>
            <a:r>
              <a:rPr lang="en-US" sz="1600" b="1" dirty="0">
                <a:latin typeface="+mj-lt"/>
              </a:rPr>
              <a:t> </a:t>
            </a:r>
            <a:r>
              <a:rPr lang="en-US" sz="1600" b="1" dirty="0" err="1">
                <a:latin typeface="+mj-lt"/>
              </a:rPr>
              <a:t>skal</a:t>
            </a:r>
            <a:r>
              <a:rPr lang="en-US" sz="1600" b="1" dirty="0">
                <a:latin typeface="+mj-lt"/>
              </a:rPr>
              <a:t> </a:t>
            </a:r>
            <a:r>
              <a:rPr lang="en-US" sz="1600" b="1" dirty="0" err="1">
                <a:latin typeface="+mj-lt"/>
              </a:rPr>
              <a:t>prioriteres</a:t>
            </a:r>
            <a:r>
              <a:rPr lang="en-US" sz="1600" b="1" dirty="0">
                <a:latin typeface="+mj-lt"/>
              </a:rPr>
              <a:t> </a:t>
            </a:r>
            <a:endParaRPr lang="nb-NO" sz="1600" dirty="0">
              <a:latin typeface="+mj-lt"/>
            </a:endParaRPr>
          </a:p>
          <a:p>
            <a:r>
              <a:rPr lang="en-US" sz="1600" b="1" dirty="0">
                <a:latin typeface="+mj-lt"/>
              </a:rPr>
              <a:t>37.6 Et </a:t>
            </a:r>
            <a:r>
              <a:rPr lang="en-US" sz="1600" b="1" dirty="0" err="1">
                <a:latin typeface="+mj-lt"/>
              </a:rPr>
              <a:t>politi</a:t>
            </a:r>
            <a:r>
              <a:rPr lang="en-US" sz="1600" b="1" dirty="0">
                <a:latin typeface="+mj-lt"/>
              </a:rPr>
              <a:t> </a:t>
            </a:r>
            <a:r>
              <a:rPr lang="en-US" sz="1600" b="1" dirty="0" err="1">
                <a:latin typeface="+mj-lt"/>
              </a:rPr>
              <a:t>som</a:t>
            </a:r>
            <a:r>
              <a:rPr lang="en-US" sz="1600" b="1" dirty="0">
                <a:latin typeface="+mj-lt"/>
              </a:rPr>
              <a:t> </a:t>
            </a:r>
            <a:r>
              <a:rPr lang="en-US" sz="1600" b="1" dirty="0" err="1">
                <a:latin typeface="+mj-lt"/>
              </a:rPr>
              <a:t>er</a:t>
            </a:r>
            <a:r>
              <a:rPr lang="en-US" sz="1600" b="1" dirty="0">
                <a:latin typeface="+mj-lt"/>
              </a:rPr>
              <a:t> </a:t>
            </a:r>
            <a:r>
              <a:rPr lang="en-US" sz="1600" b="1" dirty="0" err="1">
                <a:latin typeface="+mj-lt"/>
              </a:rPr>
              <a:t>tilstede</a:t>
            </a:r>
            <a:r>
              <a:rPr lang="en-US" sz="1600" b="1" dirty="0">
                <a:latin typeface="+mj-lt"/>
              </a:rPr>
              <a:t> der folk </a:t>
            </a:r>
            <a:r>
              <a:rPr lang="en-US" sz="1600" b="1" dirty="0" err="1">
                <a:latin typeface="+mj-lt"/>
              </a:rPr>
              <a:t>bor</a:t>
            </a:r>
            <a:r>
              <a:rPr lang="en-US" sz="1600" b="1" dirty="0">
                <a:latin typeface="+mj-lt"/>
              </a:rPr>
              <a:t> </a:t>
            </a:r>
            <a:endParaRPr lang="nb-NO" sz="1600" dirty="0">
              <a:latin typeface="+mj-lt"/>
            </a:endParaRPr>
          </a:p>
          <a:p>
            <a:r>
              <a:rPr lang="en-US" sz="1600" b="1" dirty="0">
                <a:latin typeface="+mj-lt"/>
              </a:rPr>
              <a:t>37.7 </a:t>
            </a:r>
            <a:r>
              <a:rPr lang="en-US" sz="1600" b="1" dirty="0" err="1">
                <a:latin typeface="+mj-lt"/>
              </a:rPr>
              <a:t>Kriminalomsorg</a:t>
            </a:r>
            <a:r>
              <a:rPr lang="nb-NO" sz="1600" dirty="0">
                <a:latin typeface="+mj-lt"/>
              </a:rPr>
              <a:t> </a:t>
            </a:r>
            <a:endParaRPr lang="nb-NO" sz="1600" dirty="0">
              <a:latin typeface="+mj-lt"/>
            </a:endParaRPr>
          </a:p>
        </p:txBody>
      </p:sp>
    </p:spTree>
    <p:extLst>
      <p:ext uri="{BB962C8B-B14F-4D97-AF65-F5344CB8AC3E}">
        <p14:creationId xmlns:p14="http://schemas.microsoft.com/office/powerpoint/2010/main" val="3082471411"/>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271059"/>
            <a:ext cx="3498979" cy="2730862"/>
          </a:xfrm>
        </p:spPr>
        <p:txBody>
          <a:bodyPr tIns="122400" bIns="122400">
            <a:normAutofit/>
          </a:bodyPr>
          <a:lstStyle/>
          <a:p>
            <a:r>
              <a:rPr lang="en-US" sz="3200" b="1" dirty="0"/>
              <a:t>KULTUR, MEDIER OG IDRETT</a:t>
            </a:r>
            <a:r>
              <a:rPr lang="nb-NO" sz="3200" dirty="0"/>
              <a:t> </a:t>
            </a:r>
            <a:r>
              <a:rPr lang="nb-NO" sz="3200" b="1" dirty="0" smtClean="0"/>
              <a:t/>
            </a:r>
            <a:br>
              <a:rPr lang="nb-NO" sz="3200" b="1" dirty="0" smtClean="0"/>
            </a:br>
            <a:r>
              <a:rPr lang="nb-NO" sz="3200" b="1" dirty="0"/>
              <a:t/>
            </a:r>
            <a:br>
              <a:rPr lang="nb-NO" sz="3200" b="1" dirty="0"/>
            </a:br>
            <a:r>
              <a:rPr lang="nb-NO" sz="2000" b="1" dirty="0" smtClean="0"/>
              <a:t>- kapitteloversikt</a:t>
            </a:r>
            <a:br>
              <a:rPr lang="nb-NO" sz="2000" b="1" dirty="0" smtClean="0"/>
            </a:br>
            <a:r>
              <a:rPr lang="nb-NO" sz="2000" b="1" dirty="0" smtClean="0"/>
              <a:t> </a:t>
            </a:r>
            <a:r>
              <a:rPr lang="en-US" sz="2000" b="1" dirty="0" smtClean="0"/>
              <a:t>(s.  </a:t>
            </a:r>
            <a:r>
              <a:rPr lang="en-US" sz="2000" b="1" dirty="0" smtClean="0"/>
              <a:t>88-91</a:t>
            </a:r>
            <a:r>
              <a:rPr lang="en-US" sz="2000" b="1" dirty="0" smtClean="0"/>
              <a:t>)</a:t>
            </a:r>
            <a:endParaRPr lang="nb-NO" sz="2000" b="1" dirty="0"/>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4911792" y="1193331"/>
            <a:ext cx="7027333" cy="2686647"/>
          </a:xfrm>
        </p:spPr>
        <p:txBody>
          <a:bodyPr>
            <a:normAutofit/>
          </a:bodyPr>
          <a:lstStyle/>
          <a:p>
            <a:pPr marL="0" indent="0">
              <a:buNone/>
            </a:pPr>
            <a:r>
              <a:rPr lang="en-US" sz="2400" b="1" dirty="0" err="1">
                <a:latin typeface="+mj-lt"/>
              </a:rPr>
              <a:t>Området</a:t>
            </a:r>
            <a:r>
              <a:rPr lang="en-US" sz="2400" b="1" dirty="0">
                <a:latin typeface="+mj-lt"/>
              </a:rPr>
              <a:t> </a:t>
            </a:r>
            <a:r>
              <a:rPr lang="en-US" sz="2400" b="1" dirty="0">
                <a:latin typeface="+mj-lt"/>
              </a:rPr>
              <a:t>KULTUR, MEDIER OG IDRETT</a:t>
            </a:r>
            <a:r>
              <a:rPr lang="nb-NO" sz="2400" dirty="0">
                <a:latin typeface="+mj-lt"/>
              </a:rPr>
              <a:t> </a:t>
            </a:r>
            <a:r>
              <a:rPr lang="nb-NO" sz="2400" b="1" i="1" dirty="0" smtClean="0">
                <a:latin typeface="+mj-lt"/>
              </a:rPr>
              <a:t>o</a:t>
            </a:r>
            <a:r>
              <a:rPr lang="en-US" sz="2400" b="1" i="1" dirty="0" err="1" smtClean="0">
                <a:latin typeface="+mj-lt"/>
              </a:rPr>
              <a:t>mfatter</a:t>
            </a:r>
            <a:r>
              <a:rPr lang="en-US" sz="2400" b="1" i="1" dirty="0" smtClean="0">
                <a:latin typeface="+mj-lt"/>
              </a:rPr>
              <a:t> </a:t>
            </a:r>
            <a:r>
              <a:rPr lang="en-US" sz="2400" b="1" i="1" dirty="0" err="1">
                <a:latin typeface="+mj-lt"/>
              </a:rPr>
              <a:t>følgende</a:t>
            </a:r>
            <a:r>
              <a:rPr lang="en-US" sz="2400" b="1" i="1" dirty="0">
                <a:latin typeface="+mj-lt"/>
              </a:rPr>
              <a:t> </a:t>
            </a:r>
            <a:r>
              <a:rPr lang="en-US" sz="2400" b="1" i="1" dirty="0" err="1">
                <a:latin typeface="+mj-lt"/>
              </a:rPr>
              <a:t>kapitler</a:t>
            </a:r>
            <a:r>
              <a:rPr lang="en-US" sz="2400" b="1" i="1" dirty="0" smtClean="0">
                <a:latin typeface="+mj-lt"/>
              </a:rPr>
              <a:t>:</a:t>
            </a:r>
            <a:endParaRPr lang="en-US" sz="2400" b="1" dirty="0" smtClean="0">
              <a:latin typeface="+mj-lt"/>
            </a:endParaRPr>
          </a:p>
          <a:p>
            <a:r>
              <a:rPr lang="en-US" sz="1600" b="1" dirty="0" err="1">
                <a:latin typeface="+mj-lt"/>
              </a:rPr>
              <a:t>Kap</a:t>
            </a:r>
            <a:r>
              <a:rPr lang="en-US" sz="1600" b="1" dirty="0">
                <a:latin typeface="+mj-lt"/>
              </a:rPr>
              <a:t>. 38: KULTUR OG MEDIER</a:t>
            </a:r>
            <a:r>
              <a:rPr lang="nb-NO" sz="1600" dirty="0">
                <a:latin typeface="+mj-lt"/>
              </a:rPr>
              <a:t> </a:t>
            </a:r>
            <a:r>
              <a:rPr lang="nb-NO" sz="1600" dirty="0" smtClean="0">
                <a:latin typeface="+mj-lt"/>
              </a:rPr>
              <a:t>  </a:t>
            </a:r>
            <a:endParaRPr lang="nb-NO" sz="1600" dirty="0" smtClean="0">
              <a:latin typeface="+mj-lt"/>
            </a:endParaRPr>
          </a:p>
          <a:p>
            <a:r>
              <a:rPr lang="en-US" sz="1600" b="1" dirty="0" err="1">
                <a:latin typeface="+mj-lt"/>
              </a:rPr>
              <a:t>Kap</a:t>
            </a:r>
            <a:r>
              <a:rPr lang="en-US" sz="1600" b="1" dirty="0">
                <a:latin typeface="+mj-lt"/>
              </a:rPr>
              <a:t>. 39: </a:t>
            </a:r>
            <a:r>
              <a:rPr lang="en-US" sz="1600" b="1" dirty="0" smtClean="0">
                <a:latin typeface="+mj-lt"/>
              </a:rPr>
              <a:t>IDRETT</a:t>
            </a:r>
            <a:r>
              <a:rPr lang="nb-NO" sz="1600" dirty="0" smtClean="0">
                <a:latin typeface="+mj-lt"/>
              </a:rPr>
              <a:t> </a:t>
            </a:r>
            <a:r>
              <a:rPr lang="nb-NO" sz="1600" b="1" i="1" dirty="0" smtClean="0">
                <a:solidFill>
                  <a:srgbClr val="FF0000"/>
                </a:solidFill>
                <a:latin typeface="+mj-lt"/>
              </a:rPr>
              <a:t>[DISSENS]</a:t>
            </a:r>
            <a:endParaRPr lang="en-US" sz="1600" b="1" i="1" dirty="0">
              <a:solidFill>
                <a:srgbClr val="FF0000"/>
              </a:solidFill>
              <a:latin typeface="+mj-lt"/>
            </a:endParaRPr>
          </a:p>
          <a:p>
            <a:pPr marL="0" indent="0">
              <a:buNone/>
            </a:pPr>
            <a:endParaRPr lang="en-US" sz="1600" b="1" dirty="0" smtClean="0">
              <a:latin typeface="+mj-lt"/>
            </a:endParaRPr>
          </a:p>
        </p:txBody>
      </p:sp>
    </p:spTree>
    <p:extLst>
      <p:ext uri="{BB962C8B-B14F-4D97-AF65-F5344CB8AC3E}">
        <p14:creationId xmlns:p14="http://schemas.microsoft.com/office/powerpoint/2010/main" val="2390585530"/>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300111"/>
            <a:ext cx="3498979" cy="2506255"/>
          </a:xfrm>
        </p:spPr>
        <p:txBody>
          <a:bodyPr tIns="122400" bIns="122400">
            <a:normAutofit/>
          </a:bodyPr>
          <a:lstStyle/>
          <a:p>
            <a:r>
              <a:rPr lang="en-US" sz="2000" b="1" dirty="0"/>
              <a:t>KULTUR, MEDIER OG IDRETT</a:t>
            </a:r>
            <a:r>
              <a:rPr lang="nb-NO" sz="2000" dirty="0"/>
              <a:t> </a:t>
            </a:r>
            <a:r>
              <a:rPr lang="nb-NO" sz="2000" b="1" dirty="0"/>
              <a:t/>
            </a:r>
            <a:br>
              <a:rPr lang="nb-NO" sz="2000" b="1" dirty="0"/>
            </a:br>
            <a:r>
              <a:rPr lang="nb-NO" sz="2000" dirty="0"/>
              <a:t/>
            </a:r>
            <a:br>
              <a:rPr lang="nb-NO" sz="2000" dirty="0"/>
            </a:br>
            <a:r>
              <a:rPr lang="en-US" sz="2400" b="1" dirty="0" err="1">
                <a:solidFill>
                  <a:schemeClr val="tx1"/>
                </a:solidFill>
              </a:rPr>
              <a:t>Kap</a:t>
            </a:r>
            <a:r>
              <a:rPr lang="en-US" sz="2400" b="1" dirty="0">
                <a:solidFill>
                  <a:schemeClr val="tx1"/>
                </a:solidFill>
              </a:rPr>
              <a:t>. 38: </a:t>
            </a:r>
            <a:r>
              <a:rPr lang="en-US" sz="2400" b="1" dirty="0" smtClean="0">
                <a:solidFill>
                  <a:schemeClr val="tx1"/>
                </a:solidFill>
              </a:rPr>
              <a:t/>
            </a:r>
            <a:br>
              <a:rPr lang="en-US" sz="2400" b="1" dirty="0" smtClean="0">
                <a:solidFill>
                  <a:schemeClr val="tx1"/>
                </a:solidFill>
              </a:rPr>
            </a:br>
            <a:r>
              <a:rPr lang="en-US" sz="2400" b="1" dirty="0" smtClean="0">
                <a:solidFill>
                  <a:schemeClr val="tx1"/>
                </a:solidFill>
              </a:rPr>
              <a:t>KULTUR </a:t>
            </a:r>
            <a:r>
              <a:rPr lang="en-US" sz="2400" b="1" dirty="0">
                <a:solidFill>
                  <a:schemeClr val="tx1"/>
                </a:solidFill>
              </a:rPr>
              <a:t>OG MEDIER</a:t>
            </a:r>
            <a:r>
              <a:rPr lang="nb-NO" sz="2400" dirty="0">
                <a:solidFill>
                  <a:schemeClr val="tx1"/>
                </a:solidFill>
              </a:rPr>
              <a:t> </a:t>
            </a:r>
            <a:endParaRPr lang="nb-NO" sz="2400" dirty="0">
              <a:solidFill>
                <a:schemeClr val="tx1"/>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4912548" y="1357730"/>
            <a:ext cx="7126942" cy="2832256"/>
          </a:xfrm>
        </p:spPr>
        <p:txBody>
          <a:bodyPr>
            <a:noAutofit/>
          </a:bodyPr>
          <a:lstStyle/>
          <a:p>
            <a:pPr marL="0" indent="0">
              <a:buNone/>
            </a:pPr>
            <a:r>
              <a:rPr lang="en-US" sz="2000" b="1" i="1" dirty="0" err="1" smtClean="0">
                <a:latin typeface="+mj-lt"/>
              </a:rPr>
              <a:t>Underkapitler</a:t>
            </a:r>
            <a:r>
              <a:rPr lang="en-US" sz="2000" b="1" dirty="0">
                <a:latin typeface="+mj-lt"/>
              </a:rPr>
              <a:t>:</a:t>
            </a:r>
          </a:p>
          <a:p>
            <a:r>
              <a:rPr lang="en-US" sz="1600" b="1" dirty="0">
                <a:latin typeface="+mj-lt"/>
              </a:rPr>
              <a:t>38.1 </a:t>
            </a:r>
            <a:r>
              <a:rPr lang="en-US" sz="1600" b="1" dirty="0" err="1">
                <a:latin typeface="+mj-lt"/>
              </a:rPr>
              <a:t>Styrke</a:t>
            </a:r>
            <a:r>
              <a:rPr lang="en-US" sz="1600" b="1" dirty="0">
                <a:latin typeface="+mj-lt"/>
              </a:rPr>
              <a:t> </a:t>
            </a:r>
            <a:r>
              <a:rPr lang="en-US" sz="1600" b="1" dirty="0" err="1">
                <a:latin typeface="+mj-lt"/>
              </a:rPr>
              <a:t>kulturen</a:t>
            </a:r>
            <a:r>
              <a:rPr lang="en-US" sz="1600" b="1" dirty="0">
                <a:latin typeface="+mj-lt"/>
              </a:rPr>
              <a:t> </a:t>
            </a:r>
            <a:endParaRPr lang="nb-NO" sz="1600" dirty="0">
              <a:latin typeface="+mj-lt"/>
            </a:endParaRPr>
          </a:p>
          <a:p>
            <a:r>
              <a:rPr lang="en-US" sz="1600" b="1" dirty="0">
                <a:latin typeface="+mj-lt"/>
              </a:rPr>
              <a:t>38.2 </a:t>
            </a:r>
            <a:r>
              <a:rPr lang="en-US" sz="1600" b="1" dirty="0" err="1">
                <a:latin typeface="+mj-lt"/>
              </a:rPr>
              <a:t>Sikre</a:t>
            </a:r>
            <a:r>
              <a:rPr lang="en-US" sz="1600" b="1" dirty="0">
                <a:latin typeface="+mj-lt"/>
              </a:rPr>
              <a:t> </a:t>
            </a:r>
            <a:r>
              <a:rPr lang="en-US" sz="1600" b="1" dirty="0" err="1">
                <a:latin typeface="+mj-lt"/>
              </a:rPr>
              <a:t>tilgang</a:t>
            </a:r>
            <a:r>
              <a:rPr lang="en-US" sz="1600" b="1" dirty="0">
                <a:latin typeface="+mj-lt"/>
              </a:rPr>
              <a:t> </a:t>
            </a:r>
            <a:r>
              <a:rPr lang="en-US" sz="1600" b="1" dirty="0" err="1">
                <a:latin typeface="+mj-lt"/>
              </a:rPr>
              <a:t>til</a:t>
            </a:r>
            <a:r>
              <a:rPr lang="en-US" sz="1600" b="1" dirty="0">
                <a:latin typeface="+mj-lt"/>
              </a:rPr>
              <a:t> </a:t>
            </a:r>
            <a:r>
              <a:rPr lang="en-US" sz="1600" b="1" dirty="0" err="1">
                <a:latin typeface="+mj-lt"/>
              </a:rPr>
              <a:t>utdanning</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trygge</a:t>
            </a:r>
            <a:r>
              <a:rPr lang="en-US" sz="1600" b="1" dirty="0">
                <a:latin typeface="+mj-lt"/>
              </a:rPr>
              <a:t> </a:t>
            </a:r>
            <a:r>
              <a:rPr lang="en-US" sz="1600" b="1" dirty="0" err="1">
                <a:latin typeface="+mj-lt"/>
              </a:rPr>
              <a:t>kulturjobber</a:t>
            </a:r>
            <a:r>
              <a:rPr lang="en-US" sz="1600" b="1" dirty="0">
                <a:latin typeface="+mj-lt"/>
              </a:rPr>
              <a:t> </a:t>
            </a:r>
            <a:endParaRPr lang="nb-NO" sz="1600" dirty="0">
              <a:latin typeface="+mj-lt"/>
            </a:endParaRPr>
          </a:p>
          <a:p>
            <a:r>
              <a:rPr lang="en-US" sz="1600" b="1" dirty="0">
                <a:latin typeface="+mj-lt"/>
              </a:rPr>
              <a:t>38.3 </a:t>
            </a:r>
            <a:r>
              <a:rPr lang="en-US" sz="1600" b="1" dirty="0" err="1">
                <a:latin typeface="+mj-lt"/>
              </a:rPr>
              <a:t>Sikre</a:t>
            </a:r>
            <a:r>
              <a:rPr lang="en-US" sz="1600" b="1" dirty="0">
                <a:latin typeface="+mj-lt"/>
              </a:rPr>
              <a:t> </a:t>
            </a:r>
            <a:r>
              <a:rPr lang="en-US" sz="1600" b="1" dirty="0" err="1">
                <a:latin typeface="+mj-lt"/>
              </a:rPr>
              <a:t>mangfold</a:t>
            </a:r>
            <a:r>
              <a:rPr lang="en-US" sz="1600" b="1" dirty="0">
                <a:latin typeface="+mj-lt"/>
              </a:rPr>
              <a:t> </a:t>
            </a:r>
            <a:r>
              <a:rPr lang="en-US" sz="1600" b="1" dirty="0" err="1">
                <a:latin typeface="+mj-lt"/>
              </a:rPr>
              <a:t>i</a:t>
            </a:r>
            <a:r>
              <a:rPr lang="en-US" sz="1600" b="1" dirty="0">
                <a:latin typeface="+mj-lt"/>
              </a:rPr>
              <a:t> </a:t>
            </a:r>
            <a:r>
              <a:rPr lang="en-US" sz="1600" b="1" dirty="0" err="1">
                <a:latin typeface="+mj-lt"/>
              </a:rPr>
              <a:t>mediebildet</a:t>
            </a:r>
            <a:r>
              <a:rPr lang="en-US" sz="1600" b="1" dirty="0">
                <a:latin typeface="+mj-lt"/>
              </a:rPr>
              <a:t> </a:t>
            </a:r>
            <a:endParaRPr lang="nb-NO" sz="1600" dirty="0">
              <a:latin typeface="+mj-lt"/>
            </a:endParaRPr>
          </a:p>
          <a:p>
            <a:r>
              <a:rPr lang="en-US" sz="1600" b="1" dirty="0">
                <a:latin typeface="+mj-lt"/>
              </a:rPr>
              <a:t>38.4 Nynorsk </a:t>
            </a:r>
            <a:r>
              <a:rPr lang="en-US" sz="1600" b="1" dirty="0" err="1">
                <a:latin typeface="+mj-lt"/>
              </a:rPr>
              <a:t>i</a:t>
            </a:r>
            <a:r>
              <a:rPr lang="en-US" sz="1600" b="1" dirty="0">
                <a:latin typeface="+mj-lt"/>
              </a:rPr>
              <a:t> </a:t>
            </a:r>
            <a:r>
              <a:rPr lang="en-US" sz="1600" b="1" dirty="0" err="1">
                <a:latin typeface="+mj-lt"/>
              </a:rPr>
              <a:t>kultur</a:t>
            </a:r>
            <a:r>
              <a:rPr lang="en-US" sz="1600" b="1" dirty="0">
                <a:latin typeface="+mj-lt"/>
              </a:rPr>
              <a:t>, media </a:t>
            </a:r>
            <a:r>
              <a:rPr lang="en-US" sz="1600" b="1" dirty="0" err="1">
                <a:latin typeface="+mj-lt"/>
              </a:rPr>
              <a:t>og</a:t>
            </a:r>
            <a:r>
              <a:rPr lang="en-US" sz="1600" b="1" dirty="0">
                <a:latin typeface="+mj-lt"/>
              </a:rPr>
              <a:t> </a:t>
            </a:r>
            <a:r>
              <a:rPr lang="en-US" sz="1600" b="1" dirty="0" err="1">
                <a:latin typeface="+mj-lt"/>
              </a:rPr>
              <a:t>samfunn</a:t>
            </a:r>
            <a:r>
              <a:rPr lang="nb-NO" sz="1600" dirty="0">
                <a:latin typeface="+mj-lt"/>
              </a:rPr>
              <a:t> </a:t>
            </a:r>
            <a:endParaRPr lang="nb-NO" sz="1400" dirty="0">
              <a:latin typeface="+mj-lt"/>
            </a:endParaRPr>
          </a:p>
        </p:txBody>
      </p:sp>
    </p:spTree>
    <p:extLst>
      <p:ext uri="{BB962C8B-B14F-4D97-AF65-F5344CB8AC3E}">
        <p14:creationId xmlns:p14="http://schemas.microsoft.com/office/powerpoint/2010/main" val="669851844"/>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300111"/>
            <a:ext cx="3498979" cy="2506255"/>
          </a:xfrm>
        </p:spPr>
        <p:txBody>
          <a:bodyPr tIns="122400" bIns="122400">
            <a:normAutofit/>
          </a:bodyPr>
          <a:lstStyle/>
          <a:p>
            <a:r>
              <a:rPr lang="en-US" sz="2000" b="1" dirty="0"/>
              <a:t>KULTUR, MEDIER OG IDRETT</a:t>
            </a:r>
            <a:r>
              <a:rPr lang="nb-NO" sz="2000" dirty="0"/>
              <a:t> </a:t>
            </a:r>
            <a:r>
              <a:rPr lang="nb-NO" sz="2000" b="1" dirty="0"/>
              <a:t/>
            </a:r>
            <a:br>
              <a:rPr lang="nb-NO" sz="2000" b="1" dirty="0"/>
            </a:br>
            <a:r>
              <a:rPr lang="nb-NO" sz="2000" dirty="0"/>
              <a:t/>
            </a:r>
            <a:br>
              <a:rPr lang="nb-NO" sz="2000" dirty="0"/>
            </a:br>
            <a:r>
              <a:rPr lang="en-US" sz="2400" b="1" dirty="0" err="1">
                <a:solidFill>
                  <a:srgbClr val="000000"/>
                </a:solidFill>
              </a:rPr>
              <a:t>Kap</a:t>
            </a:r>
            <a:r>
              <a:rPr lang="en-US" sz="2400" b="1" dirty="0">
                <a:solidFill>
                  <a:srgbClr val="000000"/>
                </a:solidFill>
              </a:rPr>
              <a:t>. 39: </a:t>
            </a:r>
            <a:r>
              <a:rPr lang="en-US" sz="2400" b="1" dirty="0" smtClean="0">
                <a:solidFill>
                  <a:srgbClr val="000000"/>
                </a:solidFill>
              </a:rPr>
              <a:t/>
            </a:r>
            <a:br>
              <a:rPr lang="en-US" sz="2400" b="1" dirty="0" smtClean="0">
                <a:solidFill>
                  <a:srgbClr val="000000"/>
                </a:solidFill>
              </a:rPr>
            </a:br>
            <a:r>
              <a:rPr lang="en-US" sz="2400" b="1" dirty="0" smtClean="0">
                <a:solidFill>
                  <a:srgbClr val="000000"/>
                </a:solidFill>
              </a:rPr>
              <a:t>IDRETT</a:t>
            </a:r>
            <a:r>
              <a:rPr lang="nb-NO" sz="2400" dirty="0" smtClean="0">
                <a:solidFill>
                  <a:srgbClr val="000000"/>
                </a:solidFill>
              </a:rPr>
              <a:t> </a:t>
            </a:r>
            <a:endParaRPr lang="nb-NO" sz="2400" dirty="0">
              <a:solidFill>
                <a:srgbClr val="000000"/>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4912548" y="0"/>
            <a:ext cx="7126942" cy="6858000"/>
          </a:xfrm>
        </p:spPr>
        <p:txBody>
          <a:bodyPr>
            <a:noAutofit/>
          </a:bodyPr>
          <a:lstStyle/>
          <a:p>
            <a:pPr marL="0" indent="0">
              <a:spcBef>
                <a:spcPts val="300"/>
              </a:spcBef>
              <a:buNone/>
            </a:pPr>
            <a:r>
              <a:rPr lang="en-US" sz="1600" b="1" i="1" dirty="0">
                <a:latin typeface="+mj-lt"/>
              </a:rPr>
              <a:t>[</a:t>
            </a:r>
            <a:r>
              <a:rPr lang="en-US" sz="1600" b="1" i="1" dirty="0" err="1">
                <a:latin typeface="+mj-lt"/>
              </a:rPr>
              <a:t>Ingen</a:t>
            </a:r>
            <a:r>
              <a:rPr lang="en-US" sz="1600" b="1" i="1" dirty="0">
                <a:latin typeface="+mj-lt"/>
              </a:rPr>
              <a:t> </a:t>
            </a:r>
            <a:r>
              <a:rPr lang="en-US" sz="1600" b="1" i="1" dirty="0" err="1">
                <a:latin typeface="+mj-lt"/>
              </a:rPr>
              <a:t>underkapitler</a:t>
            </a:r>
            <a:r>
              <a:rPr lang="en-US" sz="1600" b="1" i="1" dirty="0" smtClean="0">
                <a:latin typeface="+mj-lt"/>
              </a:rPr>
              <a:t>]</a:t>
            </a:r>
          </a:p>
          <a:p>
            <a:pPr marL="0" indent="0">
              <a:spcBef>
                <a:spcPts val="300"/>
              </a:spcBef>
              <a:buNone/>
            </a:pPr>
            <a:endParaRPr lang="en-US" sz="1100" b="1" i="1" dirty="0">
              <a:latin typeface="+mj-lt"/>
            </a:endParaRPr>
          </a:p>
          <a:p>
            <a:pPr marL="0" indent="0">
              <a:spcBef>
                <a:spcPts val="300"/>
              </a:spcBef>
              <a:buNone/>
            </a:pPr>
            <a:r>
              <a:rPr lang="nb-NO" sz="1600" b="1" dirty="0">
                <a:latin typeface="+mj-lt"/>
              </a:rPr>
              <a:t>Rødt vil: </a:t>
            </a:r>
          </a:p>
          <a:p>
            <a:pPr marL="342900" indent="-342900">
              <a:spcBef>
                <a:spcPts val="400"/>
              </a:spcBef>
              <a:buFont typeface="+mj-lt"/>
              <a:buAutoNum type="alphaLcParenR"/>
            </a:pPr>
            <a:r>
              <a:rPr lang="nb-NO" sz="1400" dirty="0" smtClean="0">
                <a:latin typeface="+mj-lt"/>
              </a:rPr>
              <a:t>Opprettholde </a:t>
            </a:r>
            <a:r>
              <a:rPr lang="nb-NO" sz="1400" dirty="0">
                <a:latin typeface="+mj-lt"/>
              </a:rPr>
              <a:t>og utvide de økonomiske støtteordningene til breddeidretten. For å ikke være avhengig av bare inntektskilder som grasrotandelen fra Norsk Tipping må det bevilges midler over statsbudsjettet til breddeidretten. </a:t>
            </a:r>
          </a:p>
          <a:p>
            <a:pPr marL="342900" indent="-342900">
              <a:spcBef>
                <a:spcPts val="400"/>
              </a:spcBef>
              <a:buFont typeface="+mj-lt"/>
              <a:buAutoNum type="alphaLcParenR"/>
            </a:pPr>
            <a:r>
              <a:rPr lang="nb-NO" sz="1400" dirty="0" smtClean="0">
                <a:latin typeface="+mj-lt"/>
              </a:rPr>
              <a:t>At </a:t>
            </a:r>
            <a:r>
              <a:rPr lang="nb-NO" sz="1400" dirty="0">
                <a:latin typeface="+mj-lt"/>
              </a:rPr>
              <a:t>det offentlige normalt fremdeles skal bygge, eie, drifte og vedlikeholde anleggene med fellesskapets midler og sette av mer midler til dette, mens idrettslagene skal fylle dem med innhold. </a:t>
            </a:r>
          </a:p>
          <a:p>
            <a:pPr marL="342900" indent="-342900">
              <a:spcBef>
                <a:spcPts val="400"/>
              </a:spcBef>
              <a:buFont typeface="+mj-lt"/>
              <a:buAutoNum type="alphaLcParenR"/>
            </a:pPr>
            <a:r>
              <a:rPr lang="nb-NO" sz="1400" dirty="0" smtClean="0">
                <a:latin typeface="+mj-lt"/>
              </a:rPr>
              <a:t>Tilrettelegge </a:t>
            </a:r>
            <a:r>
              <a:rPr lang="nb-NO" sz="1400" dirty="0">
                <a:latin typeface="+mj-lt"/>
              </a:rPr>
              <a:t>slik at flere idretter enn bare de mest populære grenene er tilgjengelige over hele landet. </a:t>
            </a:r>
          </a:p>
          <a:p>
            <a:pPr marL="342900" indent="-342900">
              <a:spcBef>
                <a:spcPts val="400"/>
              </a:spcBef>
              <a:buFont typeface="+mj-lt"/>
              <a:buAutoNum type="alphaLcParenR"/>
            </a:pPr>
            <a:r>
              <a:rPr lang="nb-NO" sz="1400" dirty="0" smtClean="0">
                <a:latin typeface="+mj-lt"/>
              </a:rPr>
              <a:t>Styrke </a:t>
            </a:r>
            <a:r>
              <a:rPr lang="nb-NO" sz="1400" dirty="0">
                <a:latin typeface="+mj-lt"/>
              </a:rPr>
              <a:t>plassen til idrettsrådene i Idrettsforbundet. </a:t>
            </a:r>
          </a:p>
          <a:p>
            <a:pPr marL="342900" indent="-342900">
              <a:spcBef>
                <a:spcPts val="400"/>
              </a:spcBef>
              <a:buFont typeface="+mj-lt"/>
              <a:buAutoNum type="alphaLcParenR"/>
            </a:pPr>
            <a:r>
              <a:rPr lang="nb-NO" sz="1400" dirty="0" smtClean="0">
                <a:latin typeface="+mj-lt"/>
              </a:rPr>
              <a:t>Jobbe </a:t>
            </a:r>
            <a:r>
              <a:rPr lang="nb-NO" sz="1400" dirty="0">
                <a:latin typeface="+mj-lt"/>
              </a:rPr>
              <a:t>for tilgjengelig areal for ikke-organisert idrett. </a:t>
            </a:r>
          </a:p>
          <a:p>
            <a:pPr marL="342900" indent="-342900">
              <a:spcBef>
                <a:spcPts val="400"/>
              </a:spcBef>
              <a:buFont typeface="+mj-lt"/>
              <a:buAutoNum type="alphaLcParenR"/>
            </a:pPr>
            <a:r>
              <a:rPr lang="nb-NO" sz="1400" dirty="0" smtClean="0">
                <a:latin typeface="+mj-lt"/>
              </a:rPr>
              <a:t>Bidra </a:t>
            </a:r>
            <a:r>
              <a:rPr lang="nb-NO" sz="1400" dirty="0">
                <a:latin typeface="+mj-lt"/>
              </a:rPr>
              <a:t>til en idrettsbevegelse fri for rasisme, diskriminering og trakassering. </a:t>
            </a:r>
          </a:p>
          <a:p>
            <a:pPr marL="342900" indent="-342900">
              <a:spcBef>
                <a:spcPts val="400"/>
              </a:spcBef>
              <a:buFont typeface="+mj-lt"/>
              <a:buAutoNum type="alphaLcParenR"/>
            </a:pPr>
            <a:r>
              <a:rPr lang="nb-NO" sz="1400" dirty="0" smtClean="0">
                <a:latin typeface="+mj-lt"/>
              </a:rPr>
              <a:t>Jobbe </a:t>
            </a:r>
            <a:r>
              <a:rPr lang="nb-NO" sz="1400" dirty="0">
                <a:latin typeface="+mj-lt"/>
              </a:rPr>
              <a:t>for like vilkår og rettigheter for kvinner og menn, som at bl.a. kvinner også skal få lov å takle i ishockey og hoppe i stor bakke i skihoppkonkurranser. </a:t>
            </a:r>
          </a:p>
          <a:p>
            <a:pPr marL="342900" indent="-342900">
              <a:spcBef>
                <a:spcPts val="400"/>
              </a:spcBef>
              <a:buFont typeface="+mj-lt"/>
              <a:buAutoNum type="alphaLcParenR"/>
            </a:pPr>
            <a:r>
              <a:rPr lang="nb-NO" sz="1400" dirty="0" smtClean="0">
                <a:latin typeface="+mj-lt"/>
              </a:rPr>
              <a:t>Styrke </a:t>
            </a:r>
            <a:r>
              <a:rPr lang="nb-NO" sz="1400" dirty="0">
                <a:latin typeface="+mj-lt"/>
              </a:rPr>
              <a:t>og utvide ordningen med fritidskort, slik at barn og unge kan delta i organisert idrett uavhengig av økonomisk bakgrunn. </a:t>
            </a:r>
          </a:p>
          <a:p>
            <a:pPr marL="0" indent="0">
              <a:spcBef>
                <a:spcPts val="400"/>
              </a:spcBef>
              <a:buNone/>
            </a:pPr>
            <a:r>
              <a:rPr lang="sk-SK" sz="1400" i="1" dirty="0" smtClean="0">
                <a:solidFill>
                  <a:srgbClr val="FF0000"/>
                </a:solidFill>
                <a:latin typeface="+mj-lt"/>
              </a:rPr>
              <a:t>DISSENS</a:t>
            </a:r>
            <a:r>
              <a:rPr lang="sk-SK" sz="1400" i="1" dirty="0">
                <a:solidFill>
                  <a:srgbClr val="FF0000"/>
                </a:solidFill>
                <a:latin typeface="+mj-lt"/>
              </a:rPr>
              <a:t>: nytt punkt</a:t>
            </a:r>
            <a:r>
              <a:rPr lang="sk-SK" sz="1400" i="1" dirty="0" smtClean="0">
                <a:solidFill>
                  <a:srgbClr val="FF0000"/>
                </a:solidFill>
                <a:latin typeface="+mj-lt"/>
              </a:rPr>
              <a:t>: Tillate </a:t>
            </a:r>
            <a:r>
              <a:rPr lang="sk-SK" sz="1400" i="1" dirty="0">
                <a:solidFill>
                  <a:srgbClr val="FF0000"/>
                </a:solidFill>
                <a:latin typeface="+mj-lt"/>
              </a:rPr>
              <a:t>profesjonell utøvelse av MMA (Mixed Martial Arts) og Muay Thai (thaiboksing). </a:t>
            </a:r>
          </a:p>
        </p:txBody>
      </p:sp>
    </p:spTree>
    <p:extLst>
      <p:ext uri="{BB962C8B-B14F-4D97-AF65-F5344CB8AC3E}">
        <p14:creationId xmlns:p14="http://schemas.microsoft.com/office/powerpoint/2010/main" val="2663728917"/>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xmlns="" id="{79246B4F-CEC3-442B-92D8-BD098634FD7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xmlns="" id="{65FBD374-0821-4540-A9E6-6DE9419C026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74" name="Freeform 5">
              <a:extLst>
                <a:ext uri="{FF2B5EF4-FFF2-40B4-BE49-F238E27FC236}">
                  <a16:creationId xmlns:a16="http://schemas.microsoft.com/office/drawing/2014/main" xmlns="" id="{A27E7C5F-F207-4F84-B0E4-B9A900800B5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Freeform 6">
              <a:extLst>
                <a:ext uri="{FF2B5EF4-FFF2-40B4-BE49-F238E27FC236}">
                  <a16:creationId xmlns:a16="http://schemas.microsoft.com/office/drawing/2014/main" xmlns="" id="{93C59A31-3A05-4470-A4AB-B9FDE6AFFBF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7">
              <a:extLst>
                <a:ext uri="{FF2B5EF4-FFF2-40B4-BE49-F238E27FC236}">
                  <a16:creationId xmlns:a16="http://schemas.microsoft.com/office/drawing/2014/main" xmlns="" id="{003BBC92-CD5E-43E2-92E3-416F7222D45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Freeform 8">
              <a:extLst>
                <a:ext uri="{FF2B5EF4-FFF2-40B4-BE49-F238E27FC236}">
                  <a16:creationId xmlns:a16="http://schemas.microsoft.com/office/drawing/2014/main" xmlns="" id="{5E9E24BF-C2A3-420A-B4A9-BCEEC2BF6E8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9">
              <a:extLst>
                <a:ext uri="{FF2B5EF4-FFF2-40B4-BE49-F238E27FC236}">
                  <a16:creationId xmlns:a16="http://schemas.microsoft.com/office/drawing/2014/main" xmlns="" id="{14E9C41A-D496-46F5-BA6B-9C0BDA51370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Freeform 10">
              <a:extLst>
                <a:ext uri="{FF2B5EF4-FFF2-40B4-BE49-F238E27FC236}">
                  <a16:creationId xmlns:a16="http://schemas.microsoft.com/office/drawing/2014/main" xmlns="" id="{B2705B6A-ECD1-438B-87EB-5185A04350F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1">
              <a:extLst>
                <a:ext uri="{FF2B5EF4-FFF2-40B4-BE49-F238E27FC236}">
                  <a16:creationId xmlns:a16="http://schemas.microsoft.com/office/drawing/2014/main" xmlns="" id="{960DF715-F99A-4519-818B-5C8496A1686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12">
              <a:extLst>
                <a:ext uri="{FF2B5EF4-FFF2-40B4-BE49-F238E27FC236}">
                  <a16:creationId xmlns:a16="http://schemas.microsoft.com/office/drawing/2014/main" xmlns="" id="{35A62970-D2C4-4E38-BBD1-3F5865C3560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3">
              <a:extLst>
                <a:ext uri="{FF2B5EF4-FFF2-40B4-BE49-F238E27FC236}">
                  <a16:creationId xmlns:a16="http://schemas.microsoft.com/office/drawing/2014/main" xmlns="" id="{EB000C85-44EE-4A15-8A65-5A82B5E5499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14">
              <a:extLst>
                <a:ext uri="{FF2B5EF4-FFF2-40B4-BE49-F238E27FC236}">
                  <a16:creationId xmlns:a16="http://schemas.microsoft.com/office/drawing/2014/main" xmlns="" id="{BEA52102-0A7F-446C-A8D4-0BFBDC5B396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15">
              <a:extLst>
                <a:ext uri="{FF2B5EF4-FFF2-40B4-BE49-F238E27FC236}">
                  <a16:creationId xmlns:a16="http://schemas.microsoft.com/office/drawing/2014/main" xmlns="" id="{204729B9-8342-4FAA-91AA-6C7916497E6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16">
              <a:extLst>
                <a:ext uri="{FF2B5EF4-FFF2-40B4-BE49-F238E27FC236}">
                  <a16:creationId xmlns:a16="http://schemas.microsoft.com/office/drawing/2014/main" xmlns="" id="{E7C0B72D-EF00-46D8-A0B2-C4A9616E28F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17">
              <a:extLst>
                <a:ext uri="{FF2B5EF4-FFF2-40B4-BE49-F238E27FC236}">
                  <a16:creationId xmlns:a16="http://schemas.microsoft.com/office/drawing/2014/main" xmlns="" id="{37A87EDA-7C11-4EEC-AF27-FFFD9D91866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18">
              <a:extLst>
                <a:ext uri="{FF2B5EF4-FFF2-40B4-BE49-F238E27FC236}">
                  <a16:creationId xmlns:a16="http://schemas.microsoft.com/office/drawing/2014/main" xmlns="" id="{3C73D59B-741F-4B2B-89C9-B9219C378E3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Freeform 19">
              <a:extLst>
                <a:ext uri="{FF2B5EF4-FFF2-40B4-BE49-F238E27FC236}">
                  <a16:creationId xmlns:a16="http://schemas.microsoft.com/office/drawing/2014/main" xmlns="" id="{F34FFCC5-A45C-439A-BF42-803BDAD6004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20">
              <a:extLst>
                <a:ext uri="{FF2B5EF4-FFF2-40B4-BE49-F238E27FC236}">
                  <a16:creationId xmlns:a16="http://schemas.microsoft.com/office/drawing/2014/main" xmlns="" id="{7A826C44-2E68-42C7-8CB3-A73A9224ADC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Freeform 21">
              <a:extLst>
                <a:ext uri="{FF2B5EF4-FFF2-40B4-BE49-F238E27FC236}">
                  <a16:creationId xmlns:a16="http://schemas.microsoft.com/office/drawing/2014/main" xmlns="" id="{3ECF0188-197C-4CC5-926D-417ECCDA27A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22">
              <a:extLst>
                <a:ext uri="{FF2B5EF4-FFF2-40B4-BE49-F238E27FC236}">
                  <a16:creationId xmlns:a16="http://schemas.microsoft.com/office/drawing/2014/main" xmlns="" id="{548C91D9-D18F-4379-B47B-144B159C767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Freeform 23">
              <a:extLst>
                <a:ext uri="{FF2B5EF4-FFF2-40B4-BE49-F238E27FC236}">
                  <a16:creationId xmlns:a16="http://schemas.microsoft.com/office/drawing/2014/main" xmlns="" id="{3B68FF2F-116D-48CE-8915-5629872C632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Freeform 24">
              <a:extLst>
                <a:ext uri="{FF2B5EF4-FFF2-40B4-BE49-F238E27FC236}">
                  <a16:creationId xmlns:a16="http://schemas.microsoft.com/office/drawing/2014/main" xmlns="" id="{E495B9FA-536B-48D1-8282-5F1E51D1C42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Freeform 25">
              <a:extLst>
                <a:ext uri="{FF2B5EF4-FFF2-40B4-BE49-F238E27FC236}">
                  <a16:creationId xmlns:a16="http://schemas.microsoft.com/office/drawing/2014/main" xmlns="" id="{03604607-25F9-440B-AB2A-38B65645B2F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pic>
        <p:nvPicPr>
          <p:cNvPr id="3074" name="Picture 2" descr="Long List Clipart">
            <a:extLst>
              <a:ext uri="{FF2B5EF4-FFF2-40B4-BE49-F238E27FC236}">
                <a16:creationId xmlns:a16="http://schemas.microsoft.com/office/drawing/2014/main" xmlns="" id="{2CE258C4-0F19-4034-82DE-CE4BD4B03BA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344" r="-1" b="6742"/>
          <a:stretch/>
        </p:blipFill>
        <p:spPr bwMode="auto">
          <a:xfrm>
            <a:off x="20" y="-1"/>
            <a:ext cx="5246087" cy="6858000"/>
          </a:xfrm>
          <a:prstGeom prst="rect">
            <a:avLst/>
          </a:prstGeom>
          <a:noFill/>
          <a:ln w="9525">
            <a:solidFill>
              <a:schemeClr val="tx1">
                <a:alpha val="20000"/>
              </a:schemeClr>
            </a:solidFill>
          </a:ln>
          <a:extLst>
            <a:ext uri="{909E8E84-426E-40dd-AFC4-6F175D3DCCD1}">
              <a14:hiddenFill xmlns:a14="http://schemas.microsoft.com/office/drawing/2010/main">
                <a:solidFill>
                  <a:srgbClr val="FFFFFF"/>
                </a:solidFill>
              </a14:hiddenFill>
            </a:ext>
          </a:extLst>
        </p:spPr>
      </p:pic>
      <p:grpSp>
        <p:nvGrpSpPr>
          <p:cNvPr id="96" name="Group 95">
            <a:extLst>
              <a:ext uri="{FF2B5EF4-FFF2-40B4-BE49-F238E27FC236}">
                <a16:creationId xmlns:a16="http://schemas.microsoft.com/office/drawing/2014/main" xmlns="" id="{65989F4E-E386-486E-9C22-DB9E5592CBA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800144" y="1699589"/>
            <a:ext cx="3674476" cy="3470421"/>
            <a:chOff x="697883" y="1816768"/>
            <a:chExt cx="3674476" cy="3470421"/>
          </a:xfrm>
        </p:grpSpPr>
        <p:sp>
          <p:nvSpPr>
            <p:cNvPr id="97" name="Rectangle 96">
              <a:extLst>
                <a:ext uri="{FF2B5EF4-FFF2-40B4-BE49-F238E27FC236}">
                  <a16:creationId xmlns:a16="http://schemas.microsoft.com/office/drawing/2014/main" xmlns="" id="{A89D1164-9929-4921-BBBB-8740162202A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7883" y="1816768"/>
              <a:ext cx="3674476" cy="502920"/>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Isosceles Triangle 22">
              <a:extLst>
                <a:ext uri="{FF2B5EF4-FFF2-40B4-BE49-F238E27FC236}">
                  <a16:creationId xmlns:a16="http://schemas.microsoft.com/office/drawing/2014/main" xmlns="" id="{B075D074-74F5-4AF6-BD57-3FA04CA127D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2380224" y="5014786"/>
              <a:ext cx="315988" cy="272403"/>
            </a:xfrm>
            <a:prstGeom prst="triangle">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xmlns="" id="{AB10B3EF-C0DF-4ACD-86A9-A0CC0FE20E5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04075" y="2392840"/>
              <a:ext cx="3668284" cy="2624327"/>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tel 1">
            <a:extLst>
              <a:ext uri="{FF2B5EF4-FFF2-40B4-BE49-F238E27FC236}">
                <a16:creationId xmlns:a16="http://schemas.microsoft.com/office/drawing/2014/main" xmlns="" id="{EBF95E75-9510-42D8-A767-51BB626BC71C}"/>
              </a:ext>
            </a:extLst>
          </p:cNvPr>
          <p:cNvSpPr>
            <a:spLocks noGrp="1"/>
          </p:cNvSpPr>
          <p:nvPr>
            <p:ph type="title"/>
          </p:nvPr>
        </p:nvSpPr>
        <p:spPr>
          <a:xfrm>
            <a:off x="888631" y="2358391"/>
            <a:ext cx="3498979" cy="2453676"/>
          </a:xfrm>
        </p:spPr>
        <p:txBody>
          <a:bodyPr>
            <a:normAutofit/>
          </a:bodyPr>
          <a:lstStyle/>
          <a:p>
            <a:r>
              <a:rPr lang="nb-NO" dirty="0"/>
              <a:t>Hva hvis det blir litt mye?</a:t>
            </a:r>
          </a:p>
        </p:txBody>
      </p:sp>
      <p:sp>
        <p:nvSpPr>
          <p:cNvPr id="3" name="Plassholder for innhold 2">
            <a:extLst>
              <a:ext uri="{FF2B5EF4-FFF2-40B4-BE49-F238E27FC236}">
                <a16:creationId xmlns:a16="http://schemas.microsoft.com/office/drawing/2014/main" xmlns="" id="{F0B7C036-90DA-4D85-954D-F21CE3689F23}"/>
              </a:ext>
            </a:extLst>
          </p:cNvPr>
          <p:cNvSpPr>
            <a:spLocks noGrp="1"/>
          </p:cNvSpPr>
          <p:nvPr>
            <p:ph idx="1"/>
          </p:nvPr>
        </p:nvSpPr>
        <p:spPr>
          <a:xfrm>
            <a:off x="6079808" y="803186"/>
            <a:ext cx="5320512" cy="5248622"/>
          </a:xfrm>
        </p:spPr>
        <p:txBody>
          <a:bodyPr>
            <a:normAutofit/>
          </a:bodyPr>
          <a:lstStyle/>
          <a:p>
            <a:r>
              <a:rPr lang="nb-NO" dirty="0"/>
              <a:t>Lag en liste over alle aktuelle tema</a:t>
            </a:r>
          </a:p>
          <a:p>
            <a:r>
              <a:rPr lang="nb-NO" dirty="0"/>
              <a:t>Lag en oversikt over hvor mange lagsmøter dere kan tenke dere å bruke på arbeidsprogrammet</a:t>
            </a:r>
          </a:p>
          <a:p>
            <a:r>
              <a:rPr lang="nb-NO" dirty="0"/>
              <a:t>Velg ut hvilke temaer som skal få plass på lagsmøtene hvor dere kan diskutere i fellesskap</a:t>
            </a:r>
          </a:p>
          <a:p>
            <a:r>
              <a:rPr lang="nb-NO" dirty="0"/>
              <a:t>Lag en ny liste over de temaene som er igjen.</a:t>
            </a:r>
          </a:p>
        </p:txBody>
      </p:sp>
    </p:spTree>
    <p:extLst>
      <p:ext uri="{BB962C8B-B14F-4D97-AF65-F5344CB8AC3E}">
        <p14:creationId xmlns:p14="http://schemas.microsoft.com/office/powerpoint/2010/main" val="184317663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p:txBody>
          <a:bodyPr>
            <a:normAutofit/>
          </a:bodyPr>
          <a:lstStyle/>
          <a:p>
            <a:r>
              <a:rPr lang="en-US" sz="3600" b="1" dirty="0"/>
              <a:t>ARBEIDSLIV</a:t>
            </a:r>
            <a:r>
              <a:rPr lang="nb-NO" sz="3600" dirty="0"/>
              <a:t> </a:t>
            </a:r>
            <a:r>
              <a:rPr lang="nb-NO" sz="3200" dirty="0" smtClean="0"/>
              <a:t/>
            </a:r>
            <a:br>
              <a:rPr lang="nb-NO" sz="3200" dirty="0" smtClean="0"/>
            </a:br>
            <a:r>
              <a:rPr lang="en-US" sz="2000" dirty="0" smtClean="0">
                <a:solidFill>
                  <a:srgbClr val="000000"/>
                </a:solidFill>
              </a:rPr>
              <a:t> </a:t>
            </a:r>
            <a:r>
              <a:rPr lang="nb-NO" sz="2000" dirty="0" smtClean="0">
                <a:solidFill>
                  <a:srgbClr val="FFFFFF"/>
                </a:solidFill>
              </a:rPr>
              <a:t>(</a:t>
            </a:r>
            <a:r>
              <a:rPr lang="nb-NO" sz="2000" dirty="0">
                <a:solidFill>
                  <a:srgbClr val="FFFFFF"/>
                </a:solidFill>
              </a:rPr>
              <a:t>s. </a:t>
            </a:r>
            <a:r>
              <a:rPr lang="nb-NO" sz="2000" dirty="0" smtClean="0">
                <a:solidFill>
                  <a:srgbClr val="FFFFFF"/>
                </a:solidFill>
              </a:rPr>
              <a:t>8-12)</a:t>
            </a:r>
            <a:endParaRPr lang="nb-NO" sz="2000" dirty="0">
              <a:solidFill>
                <a:srgbClr val="FFFFFF"/>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5063923" y="1608972"/>
            <a:ext cx="6281873" cy="3532358"/>
          </a:xfrm>
        </p:spPr>
        <p:txBody>
          <a:bodyPr>
            <a:normAutofit/>
          </a:bodyPr>
          <a:lstStyle/>
          <a:p>
            <a:pPr marL="0" indent="0">
              <a:buNone/>
            </a:pPr>
            <a:r>
              <a:rPr lang="en-US" sz="2400" b="1" dirty="0" err="1" smtClean="0">
                <a:solidFill>
                  <a:srgbClr val="000000"/>
                </a:solidFill>
                <a:latin typeface="+mj-lt"/>
              </a:rPr>
              <a:t>Kap</a:t>
            </a:r>
            <a:r>
              <a:rPr lang="en-US" sz="2400" b="1" dirty="0">
                <a:solidFill>
                  <a:srgbClr val="000000"/>
                </a:solidFill>
                <a:latin typeface="+mj-lt"/>
              </a:rPr>
              <a:t>. 2: </a:t>
            </a:r>
            <a:r>
              <a:rPr lang="en-US" sz="2400" b="1" dirty="0" smtClean="0">
                <a:solidFill>
                  <a:srgbClr val="000000"/>
                </a:solidFill>
                <a:latin typeface="+mj-lt"/>
              </a:rPr>
              <a:t>ET </a:t>
            </a:r>
            <a:r>
              <a:rPr lang="en-US" sz="2400" b="1" dirty="0">
                <a:solidFill>
                  <a:srgbClr val="000000"/>
                </a:solidFill>
                <a:latin typeface="+mj-lt"/>
              </a:rPr>
              <a:t>ORGANISERT </a:t>
            </a:r>
            <a:r>
              <a:rPr lang="en-US" sz="2400" b="1" dirty="0" smtClean="0">
                <a:solidFill>
                  <a:srgbClr val="000000"/>
                </a:solidFill>
                <a:latin typeface="+mj-lt"/>
              </a:rPr>
              <a:t>ARBEIDSLIV</a:t>
            </a:r>
            <a:endParaRPr lang="en-US" sz="2400" b="1" i="1" dirty="0">
              <a:latin typeface="+mj-lt"/>
            </a:endParaRPr>
          </a:p>
          <a:p>
            <a:pPr marL="0" indent="0">
              <a:buNone/>
            </a:pPr>
            <a:r>
              <a:rPr lang="en-US" sz="1600" b="1" i="1" dirty="0" err="1" smtClean="0">
                <a:latin typeface="+mj-lt"/>
              </a:rPr>
              <a:t>Underkapitler</a:t>
            </a:r>
            <a:r>
              <a:rPr lang="en-US" sz="1600" b="1" i="1" dirty="0" smtClean="0">
                <a:latin typeface="+mj-lt"/>
              </a:rPr>
              <a:t>:</a:t>
            </a:r>
            <a:endParaRPr lang="en-US" sz="1600" b="1" i="1" dirty="0">
              <a:latin typeface="+mj-lt"/>
            </a:endParaRPr>
          </a:p>
          <a:p>
            <a:r>
              <a:rPr lang="en-US" sz="1600" b="1" dirty="0" smtClean="0">
                <a:latin typeface="+mj-lt"/>
              </a:rPr>
              <a:t>2.1 </a:t>
            </a:r>
            <a:r>
              <a:rPr lang="en-US" sz="1600" b="1" dirty="0" err="1">
                <a:latin typeface="+mj-lt"/>
              </a:rPr>
              <a:t>Arbeid</a:t>
            </a:r>
            <a:r>
              <a:rPr lang="en-US" sz="1600" b="1" dirty="0">
                <a:latin typeface="+mj-lt"/>
              </a:rPr>
              <a:t> </a:t>
            </a:r>
            <a:r>
              <a:rPr lang="en-US" sz="1600" b="1" dirty="0" err="1">
                <a:latin typeface="+mj-lt"/>
              </a:rPr>
              <a:t>til</a:t>
            </a:r>
            <a:r>
              <a:rPr lang="en-US" sz="1600" b="1" dirty="0">
                <a:latin typeface="+mj-lt"/>
              </a:rPr>
              <a:t> </a:t>
            </a:r>
            <a:r>
              <a:rPr lang="en-US" sz="1600" b="1" dirty="0" err="1">
                <a:latin typeface="+mj-lt"/>
              </a:rPr>
              <a:t>alle</a:t>
            </a:r>
            <a:r>
              <a:rPr lang="en-US" sz="1600" b="1" dirty="0">
                <a:latin typeface="+mj-lt"/>
              </a:rPr>
              <a:t> – </a:t>
            </a:r>
            <a:r>
              <a:rPr lang="en-US" sz="1600" b="1" dirty="0" err="1">
                <a:latin typeface="+mj-lt"/>
              </a:rPr>
              <a:t>trygge</a:t>
            </a:r>
            <a:r>
              <a:rPr lang="en-US" sz="1600" b="1" dirty="0">
                <a:latin typeface="+mj-lt"/>
              </a:rPr>
              <a:t>, </a:t>
            </a:r>
            <a:r>
              <a:rPr lang="en-US" sz="1600" b="1" dirty="0" err="1">
                <a:latin typeface="+mj-lt"/>
              </a:rPr>
              <a:t>faste</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hele</a:t>
            </a:r>
            <a:r>
              <a:rPr lang="en-US" sz="1600" b="1" dirty="0">
                <a:latin typeface="+mj-lt"/>
              </a:rPr>
              <a:t> </a:t>
            </a:r>
            <a:r>
              <a:rPr lang="en-US" sz="1600" b="1" dirty="0" err="1">
                <a:latin typeface="+mj-lt"/>
              </a:rPr>
              <a:t>stillinger</a:t>
            </a:r>
            <a:r>
              <a:rPr lang="en-US" sz="1600" b="1" dirty="0">
                <a:latin typeface="+mj-lt"/>
              </a:rPr>
              <a:t> </a:t>
            </a:r>
            <a:endParaRPr lang="nb-NO" sz="1600" dirty="0">
              <a:latin typeface="+mj-lt"/>
            </a:endParaRPr>
          </a:p>
          <a:p>
            <a:r>
              <a:rPr lang="en-US" sz="1600" b="1" dirty="0">
                <a:latin typeface="+mj-lt"/>
              </a:rPr>
              <a:t>2.2 </a:t>
            </a:r>
            <a:r>
              <a:rPr lang="en-US" sz="1600" b="1" dirty="0" err="1">
                <a:latin typeface="+mj-lt"/>
              </a:rPr>
              <a:t>Ny</a:t>
            </a:r>
            <a:r>
              <a:rPr lang="en-US" sz="1600" b="1" dirty="0">
                <a:latin typeface="+mj-lt"/>
              </a:rPr>
              <a:t> </a:t>
            </a:r>
            <a:r>
              <a:rPr lang="en-US" sz="1600" b="1" dirty="0" err="1">
                <a:latin typeface="+mj-lt"/>
              </a:rPr>
              <a:t>teknologi</a:t>
            </a:r>
            <a:r>
              <a:rPr lang="en-US" sz="1600" b="1" dirty="0">
                <a:latin typeface="+mj-lt"/>
              </a:rPr>
              <a:t> – </a:t>
            </a:r>
            <a:r>
              <a:rPr lang="en-US" sz="1600" b="1" dirty="0" err="1">
                <a:latin typeface="+mj-lt"/>
              </a:rPr>
              <a:t>digitalisering</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automatisering</a:t>
            </a:r>
            <a:r>
              <a:rPr lang="en-US" sz="1600" b="1" dirty="0">
                <a:latin typeface="+mj-lt"/>
              </a:rPr>
              <a:t> </a:t>
            </a:r>
            <a:endParaRPr lang="nb-NO" sz="1600" dirty="0">
              <a:latin typeface="+mj-lt"/>
            </a:endParaRPr>
          </a:p>
          <a:p>
            <a:r>
              <a:rPr lang="en-US" sz="1600" b="1" dirty="0">
                <a:latin typeface="+mj-lt"/>
              </a:rPr>
              <a:t>2.3 Nye </a:t>
            </a:r>
            <a:r>
              <a:rPr lang="en-US" sz="1600" b="1" dirty="0" err="1">
                <a:latin typeface="+mj-lt"/>
              </a:rPr>
              <a:t>organisasjons</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ledelsesformer</a:t>
            </a:r>
            <a:r>
              <a:rPr lang="en-US" sz="1600" b="1" dirty="0">
                <a:latin typeface="+mj-lt"/>
              </a:rPr>
              <a:t> </a:t>
            </a:r>
            <a:endParaRPr lang="nb-NO" sz="1600" dirty="0">
              <a:latin typeface="+mj-lt"/>
            </a:endParaRPr>
          </a:p>
          <a:p>
            <a:r>
              <a:rPr lang="en-US" sz="1600" b="1" dirty="0">
                <a:latin typeface="+mj-lt"/>
              </a:rPr>
              <a:t>2.4 En </a:t>
            </a:r>
            <a:r>
              <a:rPr lang="en-US" sz="1600" b="1" dirty="0" err="1">
                <a:latin typeface="+mj-lt"/>
              </a:rPr>
              <a:t>slagkraftig</a:t>
            </a:r>
            <a:r>
              <a:rPr lang="en-US" sz="1600" b="1" dirty="0">
                <a:latin typeface="+mj-lt"/>
              </a:rPr>
              <a:t> </a:t>
            </a:r>
            <a:r>
              <a:rPr lang="en-US" sz="1600" b="1" dirty="0" err="1">
                <a:latin typeface="+mj-lt"/>
              </a:rPr>
              <a:t>fagbevegelse</a:t>
            </a:r>
            <a:r>
              <a:rPr lang="en-US" sz="1600" b="1" dirty="0">
                <a:latin typeface="+mj-lt"/>
              </a:rPr>
              <a:t> </a:t>
            </a:r>
            <a:endParaRPr lang="nb-NO" sz="1600" dirty="0">
              <a:latin typeface="+mj-lt"/>
            </a:endParaRPr>
          </a:p>
          <a:p>
            <a:r>
              <a:rPr lang="en-US" sz="1600" b="1" dirty="0">
                <a:latin typeface="+mj-lt"/>
              </a:rPr>
              <a:t>2.5 </a:t>
            </a:r>
            <a:r>
              <a:rPr lang="en-US" sz="1600" b="1" dirty="0" err="1">
                <a:latin typeface="+mj-lt"/>
              </a:rPr>
              <a:t>Bekjemp</a:t>
            </a:r>
            <a:r>
              <a:rPr lang="en-US" sz="1600" b="1" dirty="0">
                <a:latin typeface="+mj-lt"/>
              </a:rPr>
              <a:t> </a:t>
            </a:r>
            <a:r>
              <a:rPr lang="en-US" sz="1600" b="1" dirty="0" err="1">
                <a:latin typeface="+mj-lt"/>
              </a:rPr>
              <a:t>sosial</a:t>
            </a:r>
            <a:r>
              <a:rPr lang="en-US" sz="1600" b="1" dirty="0">
                <a:latin typeface="+mj-lt"/>
              </a:rPr>
              <a:t> dumping </a:t>
            </a:r>
            <a:r>
              <a:rPr lang="en-US" sz="1600" b="1" dirty="0" err="1">
                <a:latin typeface="+mj-lt"/>
              </a:rPr>
              <a:t>og</a:t>
            </a:r>
            <a:r>
              <a:rPr lang="en-US" sz="1600" b="1" dirty="0">
                <a:latin typeface="+mj-lt"/>
              </a:rPr>
              <a:t> </a:t>
            </a:r>
            <a:r>
              <a:rPr lang="en-US" sz="1600" b="1" dirty="0" err="1">
                <a:latin typeface="+mj-lt"/>
              </a:rPr>
              <a:t>arbeidslivskriminalitet</a:t>
            </a:r>
            <a:r>
              <a:rPr lang="en-US" sz="1600" b="1" dirty="0">
                <a:latin typeface="+mj-lt"/>
              </a:rPr>
              <a:t>  </a:t>
            </a:r>
            <a:r>
              <a:rPr lang="en-US" sz="1600" b="1" i="1" dirty="0">
                <a:solidFill>
                  <a:srgbClr val="FF0000"/>
                </a:solidFill>
                <a:latin typeface="+mj-lt"/>
              </a:rPr>
              <a:t>[DISSENS]</a:t>
            </a:r>
            <a:endParaRPr lang="nb-NO" sz="1600" b="1" dirty="0">
              <a:solidFill>
                <a:srgbClr val="FF0000"/>
              </a:solidFill>
              <a:latin typeface="+mj-lt"/>
            </a:endParaRPr>
          </a:p>
          <a:p>
            <a:r>
              <a:rPr lang="en-US" sz="1600" b="1" dirty="0" smtClean="0">
                <a:latin typeface="+mj-lt"/>
              </a:rPr>
              <a:t>2.6 </a:t>
            </a:r>
            <a:r>
              <a:rPr lang="en-US" sz="1600" b="1" dirty="0" err="1">
                <a:latin typeface="+mj-lt"/>
              </a:rPr>
              <a:t>Bedre</a:t>
            </a:r>
            <a:r>
              <a:rPr lang="en-US" sz="1600" b="1" dirty="0">
                <a:latin typeface="+mj-lt"/>
              </a:rPr>
              <a:t> </a:t>
            </a:r>
            <a:r>
              <a:rPr lang="en-US" sz="1600" b="1" dirty="0" err="1">
                <a:latin typeface="+mj-lt"/>
              </a:rPr>
              <a:t>arbeidsmiljø</a:t>
            </a:r>
            <a:r>
              <a:rPr lang="en-US" sz="1600" b="1" dirty="0">
                <a:latin typeface="+mj-lt"/>
              </a:rPr>
              <a:t> - </a:t>
            </a:r>
            <a:r>
              <a:rPr lang="en-US" sz="1600" b="1" dirty="0" err="1">
                <a:latin typeface="+mj-lt"/>
              </a:rPr>
              <a:t>innfør</a:t>
            </a:r>
            <a:r>
              <a:rPr lang="en-US" sz="1600" b="1" dirty="0">
                <a:latin typeface="+mj-lt"/>
              </a:rPr>
              <a:t> 6-</a:t>
            </a:r>
            <a:r>
              <a:rPr lang="en-US" sz="1400" b="1" dirty="0">
                <a:latin typeface="+mj-lt"/>
              </a:rPr>
              <a:t>timersdagen </a:t>
            </a:r>
            <a:endParaRPr lang="nb-NO" sz="1400" dirty="0">
              <a:latin typeface="+mj-lt"/>
            </a:endParaRPr>
          </a:p>
        </p:txBody>
      </p:sp>
    </p:spTree>
    <p:extLst>
      <p:ext uri="{BB962C8B-B14F-4D97-AF65-F5344CB8AC3E}">
        <p14:creationId xmlns:p14="http://schemas.microsoft.com/office/powerpoint/2010/main" val="894687240"/>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xmlns="" id="{17C4610E-9C18-467B-BF10-BE6A974CC36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72" name="Freeform 5">
              <a:extLst>
                <a:ext uri="{FF2B5EF4-FFF2-40B4-BE49-F238E27FC236}">
                  <a16:creationId xmlns:a16="http://schemas.microsoft.com/office/drawing/2014/main" xmlns="" id="{296DF307-344E-4E9B-A7AA-8139E450D1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6">
              <a:extLst>
                <a:ext uri="{FF2B5EF4-FFF2-40B4-BE49-F238E27FC236}">
                  <a16:creationId xmlns:a16="http://schemas.microsoft.com/office/drawing/2014/main" xmlns="" id="{E263CC2D-ACFB-4EB3-ADF9-CD82BC8422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7">
              <a:extLst>
                <a:ext uri="{FF2B5EF4-FFF2-40B4-BE49-F238E27FC236}">
                  <a16:creationId xmlns:a16="http://schemas.microsoft.com/office/drawing/2014/main" xmlns="" id="{C5366E2F-9BA0-485A-B1CA-A5E6E2E379A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5" name="Freeform 8">
              <a:extLst>
                <a:ext uri="{FF2B5EF4-FFF2-40B4-BE49-F238E27FC236}">
                  <a16:creationId xmlns:a16="http://schemas.microsoft.com/office/drawing/2014/main" xmlns="" id="{1803051E-7C26-4F53-8293-B4EAED4212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9">
              <a:extLst>
                <a:ext uri="{FF2B5EF4-FFF2-40B4-BE49-F238E27FC236}">
                  <a16:creationId xmlns:a16="http://schemas.microsoft.com/office/drawing/2014/main" xmlns="" id="{D10888CD-E496-4116-9C45-CF4F17ADE6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10">
              <a:extLst>
                <a:ext uri="{FF2B5EF4-FFF2-40B4-BE49-F238E27FC236}">
                  <a16:creationId xmlns:a16="http://schemas.microsoft.com/office/drawing/2014/main" xmlns="" id="{0A42DA8F-DA3D-43E9-A184-E0F6C133A1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11">
              <a:extLst>
                <a:ext uri="{FF2B5EF4-FFF2-40B4-BE49-F238E27FC236}">
                  <a16:creationId xmlns:a16="http://schemas.microsoft.com/office/drawing/2014/main" xmlns="" id="{473EAD31-7AA3-49B7-ADD6-C13FF0F141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12">
              <a:extLst>
                <a:ext uri="{FF2B5EF4-FFF2-40B4-BE49-F238E27FC236}">
                  <a16:creationId xmlns:a16="http://schemas.microsoft.com/office/drawing/2014/main" xmlns="" id="{2BBB7CDF-BA2E-451F-9201-CF2B6FEAEAE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13">
              <a:extLst>
                <a:ext uri="{FF2B5EF4-FFF2-40B4-BE49-F238E27FC236}">
                  <a16:creationId xmlns:a16="http://schemas.microsoft.com/office/drawing/2014/main" xmlns="" id="{84809EF2-CD0D-4BC3-ABC7-E7E312A1D7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4">
              <a:extLst>
                <a:ext uri="{FF2B5EF4-FFF2-40B4-BE49-F238E27FC236}">
                  <a16:creationId xmlns:a16="http://schemas.microsoft.com/office/drawing/2014/main" xmlns="" id="{11D2D6C5-637B-4AFE-97F4-D4E48A6134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5">
              <a:extLst>
                <a:ext uri="{FF2B5EF4-FFF2-40B4-BE49-F238E27FC236}">
                  <a16:creationId xmlns:a16="http://schemas.microsoft.com/office/drawing/2014/main" xmlns="" id="{F841B2C5-57F5-4FE6-B4D4-EBB3F308811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3" name="Freeform 16">
              <a:extLst>
                <a:ext uri="{FF2B5EF4-FFF2-40B4-BE49-F238E27FC236}">
                  <a16:creationId xmlns:a16="http://schemas.microsoft.com/office/drawing/2014/main" xmlns="" id="{B4822A39-2A52-4B2C-9319-BEFC526DB0A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4" name="Freeform 17">
              <a:extLst>
                <a:ext uri="{FF2B5EF4-FFF2-40B4-BE49-F238E27FC236}">
                  <a16:creationId xmlns:a16="http://schemas.microsoft.com/office/drawing/2014/main" xmlns="" id="{4E469692-E783-4950-8DEC-3A1FD3978B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8">
              <a:extLst>
                <a:ext uri="{FF2B5EF4-FFF2-40B4-BE49-F238E27FC236}">
                  <a16:creationId xmlns:a16="http://schemas.microsoft.com/office/drawing/2014/main" xmlns="" id="{012909CD-3254-41E5-B8BB-0F2D7CE0D8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9">
              <a:extLst>
                <a:ext uri="{FF2B5EF4-FFF2-40B4-BE49-F238E27FC236}">
                  <a16:creationId xmlns:a16="http://schemas.microsoft.com/office/drawing/2014/main" xmlns="" id="{93E7648E-861E-4503-AEDC-56C4EC50729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20">
              <a:extLst>
                <a:ext uri="{FF2B5EF4-FFF2-40B4-BE49-F238E27FC236}">
                  <a16:creationId xmlns:a16="http://schemas.microsoft.com/office/drawing/2014/main" xmlns="" id="{F9C72257-EBD0-4D1C-A32C-D84644687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21">
              <a:extLst>
                <a:ext uri="{FF2B5EF4-FFF2-40B4-BE49-F238E27FC236}">
                  <a16:creationId xmlns:a16="http://schemas.microsoft.com/office/drawing/2014/main" xmlns="" id="{87BB2CBB-9C22-4E28-AB86-DC92AEE2DBD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22">
              <a:extLst>
                <a:ext uri="{FF2B5EF4-FFF2-40B4-BE49-F238E27FC236}">
                  <a16:creationId xmlns:a16="http://schemas.microsoft.com/office/drawing/2014/main" xmlns="" id="{F85B3053-8D9F-410A-80C2-7960DDEA6A6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23">
              <a:extLst>
                <a:ext uri="{FF2B5EF4-FFF2-40B4-BE49-F238E27FC236}">
                  <a16:creationId xmlns:a16="http://schemas.microsoft.com/office/drawing/2014/main" xmlns="" id="{E8FF5DA7-6E72-41F1-A54C-EAF440A274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2" name="Group 91">
            <a:extLst>
              <a:ext uri="{FF2B5EF4-FFF2-40B4-BE49-F238E27FC236}">
                <a16:creationId xmlns:a16="http://schemas.microsoft.com/office/drawing/2014/main" xmlns="" id="{A899734C-500F-4274-9854-8BFA14A1D7E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669293" y="1186483"/>
            <a:ext cx="8848345" cy="4477933"/>
            <a:chOff x="1669293" y="1186483"/>
            <a:chExt cx="8848345" cy="4477933"/>
          </a:xfrm>
        </p:grpSpPr>
        <p:sp>
          <p:nvSpPr>
            <p:cNvPr id="93" name="Rectangle 92">
              <a:extLst>
                <a:ext uri="{FF2B5EF4-FFF2-40B4-BE49-F238E27FC236}">
                  <a16:creationId xmlns:a16="http://schemas.microsoft.com/office/drawing/2014/main" xmlns="" id="{FF07BF51-2934-47AD-A415-7400882F147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4" name="Isosceles Triangle 93">
              <a:extLst>
                <a:ext uri="{FF2B5EF4-FFF2-40B4-BE49-F238E27FC236}">
                  <a16:creationId xmlns:a16="http://schemas.microsoft.com/office/drawing/2014/main" xmlns="" id="{DD6E3DF0-EDC0-458B-9C5B-911814F0A68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5" name="Rectangle 94">
              <a:extLst>
                <a:ext uri="{FF2B5EF4-FFF2-40B4-BE49-F238E27FC236}">
                  <a16:creationId xmlns:a16="http://schemas.microsoft.com/office/drawing/2014/main" xmlns="" id="{5D0824B1-47C9-4504-99FB-CB15051979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97" name="Rectangle 96">
            <a:extLst>
              <a:ext uri="{FF2B5EF4-FFF2-40B4-BE49-F238E27FC236}">
                <a16:creationId xmlns:a16="http://schemas.microsoft.com/office/drawing/2014/main" xmlns="" id="{A3BAF07C-C39E-42EB-BB22-8D46691D97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1"/>
            <a:ext cx="12193061" cy="68692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a:extLst>
              <a:ext uri="{FF2B5EF4-FFF2-40B4-BE49-F238E27FC236}">
                <a16:creationId xmlns:a16="http://schemas.microsoft.com/office/drawing/2014/main" xmlns="" id="{D8E9CF54-0466-4261-9E62-0249E60E188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100" name="Freeform 5">
              <a:extLst>
                <a:ext uri="{FF2B5EF4-FFF2-40B4-BE49-F238E27FC236}">
                  <a16:creationId xmlns:a16="http://schemas.microsoft.com/office/drawing/2014/main" xmlns="" id="{33E32106-E8B1-4F76-9EE6-58537738A3C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6">
              <a:extLst>
                <a:ext uri="{FF2B5EF4-FFF2-40B4-BE49-F238E27FC236}">
                  <a16:creationId xmlns:a16="http://schemas.microsoft.com/office/drawing/2014/main" xmlns="" id="{C32C2C46-A045-44FB-8A74-5EBD650C27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2" name="Freeform 7">
              <a:extLst>
                <a:ext uri="{FF2B5EF4-FFF2-40B4-BE49-F238E27FC236}">
                  <a16:creationId xmlns:a16="http://schemas.microsoft.com/office/drawing/2014/main" xmlns="" id="{6A76F79C-6683-4940-BCF7-4BCCCEE4068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3" name="Freeform 8">
              <a:extLst>
                <a:ext uri="{FF2B5EF4-FFF2-40B4-BE49-F238E27FC236}">
                  <a16:creationId xmlns:a16="http://schemas.microsoft.com/office/drawing/2014/main" xmlns="" id="{FF4675A3-6D07-4B1F-9BFC-AEBEA1AD06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9">
              <a:extLst>
                <a:ext uri="{FF2B5EF4-FFF2-40B4-BE49-F238E27FC236}">
                  <a16:creationId xmlns:a16="http://schemas.microsoft.com/office/drawing/2014/main" xmlns="" id="{765E127A-B6B7-4B1D-B7BD-6C8C969D29C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10">
              <a:extLst>
                <a:ext uri="{FF2B5EF4-FFF2-40B4-BE49-F238E27FC236}">
                  <a16:creationId xmlns:a16="http://schemas.microsoft.com/office/drawing/2014/main" xmlns="" id="{3BCA9D9E-C72C-4751-BFA9-10B85CACE3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11">
              <a:extLst>
                <a:ext uri="{FF2B5EF4-FFF2-40B4-BE49-F238E27FC236}">
                  <a16:creationId xmlns:a16="http://schemas.microsoft.com/office/drawing/2014/main" xmlns="" id="{080C708C-69BF-441B-AB75-C98160ED06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12">
              <a:extLst>
                <a:ext uri="{FF2B5EF4-FFF2-40B4-BE49-F238E27FC236}">
                  <a16:creationId xmlns:a16="http://schemas.microsoft.com/office/drawing/2014/main" xmlns="" id="{3E79964E-F8F1-4763-8892-7BC3DAE306E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8" name="Freeform 13">
              <a:extLst>
                <a:ext uri="{FF2B5EF4-FFF2-40B4-BE49-F238E27FC236}">
                  <a16:creationId xmlns:a16="http://schemas.microsoft.com/office/drawing/2014/main" xmlns="" id="{FE09592A-FCC9-4AE5-BA0B-730C6F3BBE9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9" name="Freeform 14">
              <a:extLst>
                <a:ext uri="{FF2B5EF4-FFF2-40B4-BE49-F238E27FC236}">
                  <a16:creationId xmlns:a16="http://schemas.microsoft.com/office/drawing/2014/main" xmlns="" id="{96448994-820C-4BC1-ABF3-4579C6F99A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0" name="Freeform 15">
              <a:extLst>
                <a:ext uri="{FF2B5EF4-FFF2-40B4-BE49-F238E27FC236}">
                  <a16:creationId xmlns:a16="http://schemas.microsoft.com/office/drawing/2014/main" xmlns="" id="{9BB0D192-565A-42B9-B292-CC032D71A6A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11" name="Freeform 16">
              <a:extLst>
                <a:ext uri="{FF2B5EF4-FFF2-40B4-BE49-F238E27FC236}">
                  <a16:creationId xmlns:a16="http://schemas.microsoft.com/office/drawing/2014/main" xmlns="" id="{6D1CA09C-5F40-4E92-A7E9-D1FCEE5128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12" name="Freeform 17">
              <a:extLst>
                <a:ext uri="{FF2B5EF4-FFF2-40B4-BE49-F238E27FC236}">
                  <a16:creationId xmlns:a16="http://schemas.microsoft.com/office/drawing/2014/main" xmlns="" id="{379F5AA5-2E14-4880-A5A6-07AEF2AD89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3" name="Freeform 18">
              <a:extLst>
                <a:ext uri="{FF2B5EF4-FFF2-40B4-BE49-F238E27FC236}">
                  <a16:creationId xmlns:a16="http://schemas.microsoft.com/office/drawing/2014/main" xmlns="" id="{EF14BD32-D239-4DA3-98B3-7752073657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4" name="Freeform 19">
              <a:extLst>
                <a:ext uri="{FF2B5EF4-FFF2-40B4-BE49-F238E27FC236}">
                  <a16:creationId xmlns:a16="http://schemas.microsoft.com/office/drawing/2014/main" xmlns="" id="{CF07B250-E5E4-4624-9BD7-8D513A67B7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5" name="Freeform 20">
              <a:extLst>
                <a:ext uri="{FF2B5EF4-FFF2-40B4-BE49-F238E27FC236}">
                  <a16:creationId xmlns:a16="http://schemas.microsoft.com/office/drawing/2014/main" xmlns="" id="{BCC5D120-7C8C-4290-865C-4EE6E4F245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6" name="Freeform 21">
              <a:extLst>
                <a:ext uri="{FF2B5EF4-FFF2-40B4-BE49-F238E27FC236}">
                  <a16:creationId xmlns:a16="http://schemas.microsoft.com/office/drawing/2014/main" xmlns="" id="{C24688C6-CAE5-4EF2-B2BA-A138DA0A24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7" name="Freeform 22">
              <a:extLst>
                <a:ext uri="{FF2B5EF4-FFF2-40B4-BE49-F238E27FC236}">
                  <a16:creationId xmlns:a16="http://schemas.microsoft.com/office/drawing/2014/main" xmlns="" id="{6BD31099-7C13-4901-A04F-632B1CD8462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18" name="Freeform 23">
              <a:extLst>
                <a:ext uri="{FF2B5EF4-FFF2-40B4-BE49-F238E27FC236}">
                  <a16:creationId xmlns:a16="http://schemas.microsoft.com/office/drawing/2014/main" xmlns="" id="{679F5FF7-82B2-4033-8FBE-63170C93783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4" name="Tittel 3">
            <a:extLst>
              <a:ext uri="{FF2B5EF4-FFF2-40B4-BE49-F238E27FC236}">
                <a16:creationId xmlns:a16="http://schemas.microsoft.com/office/drawing/2014/main" xmlns="" id="{47D46DF7-24AB-4F66-B1B2-B334876B8ED1}"/>
              </a:ext>
            </a:extLst>
          </p:cNvPr>
          <p:cNvSpPr>
            <a:spLocks noGrp="1"/>
          </p:cNvSpPr>
          <p:nvPr>
            <p:ph type="title"/>
          </p:nvPr>
        </p:nvSpPr>
        <p:spPr>
          <a:xfrm>
            <a:off x="1378425" y="5199797"/>
            <a:ext cx="9435152" cy="789673"/>
          </a:xfrm>
        </p:spPr>
        <p:txBody>
          <a:bodyPr vert="horz" lIns="228600" tIns="228600" rIns="228600" bIns="0" rtlCol="0" anchor="ctr">
            <a:noAutofit/>
          </a:bodyPr>
          <a:lstStyle/>
          <a:p>
            <a:pPr>
              <a:lnSpc>
                <a:spcPct val="80000"/>
              </a:lnSpc>
            </a:pPr>
            <a:r>
              <a:rPr lang="en-US" sz="7200" dirty="0" err="1">
                <a:solidFill>
                  <a:schemeClr val="bg1"/>
                </a:solidFill>
              </a:rPr>
              <a:t>Lykke</a:t>
            </a:r>
            <a:r>
              <a:rPr lang="en-US" sz="7200" dirty="0">
                <a:solidFill>
                  <a:schemeClr val="bg1"/>
                </a:solidFill>
              </a:rPr>
              <a:t> </a:t>
            </a:r>
            <a:r>
              <a:rPr lang="en-US" sz="7200" dirty="0" err="1">
                <a:solidFill>
                  <a:schemeClr val="bg1"/>
                </a:solidFill>
              </a:rPr>
              <a:t>til</a:t>
            </a:r>
            <a:r>
              <a:rPr lang="en-US" sz="7200" dirty="0">
                <a:solidFill>
                  <a:schemeClr val="bg1"/>
                </a:solidFill>
              </a:rPr>
              <a:t>!</a:t>
            </a:r>
          </a:p>
        </p:txBody>
      </p:sp>
      <p:sp>
        <p:nvSpPr>
          <p:cNvPr id="120" name="Freeform: Shape 119">
            <a:extLst>
              <a:ext uri="{FF2B5EF4-FFF2-40B4-BE49-F238E27FC236}">
                <a16:creationId xmlns:a16="http://schemas.microsoft.com/office/drawing/2014/main" xmlns="" id="{A7795DFA-888F-47E2-B44E-DE1D3B3E46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5058957"/>
          </a:xfrm>
          <a:custGeom>
            <a:avLst/>
            <a:gdLst>
              <a:gd name="connsiteX0" fmla="*/ 0 w 12192000"/>
              <a:gd name="connsiteY0" fmla="*/ 0 h 5058957"/>
              <a:gd name="connsiteX1" fmla="*/ 12192000 w 12192000"/>
              <a:gd name="connsiteY1" fmla="*/ 0 h 5058957"/>
              <a:gd name="connsiteX2" fmla="*/ 12192000 w 12192000"/>
              <a:gd name="connsiteY2" fmla="*/ 259692 h 5058957"/>
              <a:gd name="connsiteX3" fmla="*/ 12192000 w 12192000"/>
              <a:gd name="connsiteY3" fmla="*/ 3542069 h 5058957"/>
              <a:gd name="connsiteX4" fmla="*/ 12192000 w 12192000"/>
              <a:gd name="connsiteY4" fmla="*/ 3734194 h 5058957"/>
              <a:gd name="connsiteX5" fmla="*/ 12192000 w 12192000"/>
              <a:gd name="connsiteY5" fmla="*/ 4710012 h 5058957"/>
              <a:gd name="connsiteX6" fmla="*/ 12113803 w 12192000"/>
              <a:gd name="connsiteY6" fmla="*/ 4718295 h 5058957"/>
              <a:gd name="connsiteX7" fmla="*/ 6753597 w 12192000"/>
              <a:gd name="connsiteY7" fmla="*/ 5041852 h 5058957"/>
              <a:gd name="connsiteX8" fmla="*/ 400746 w 12192000"/>
              <a:gd name="connsiteY8" fmla="*/ 4870509 h 5058957"/>
              <a:gd name="connsiteX9" fmla="*/ 0 w 12192000"/>
              <a:gd name="connsiteY9" fmla="*/ 4833533 h 5058957"/>
              <a:gd name="connsiteX10" fmla="*/ 0 w 12192000"/>
              <a:gd name="connsiteY10" fmla="*/ 3734194 h 5058957"/>
              <a:gd name="connsiteX11" fmla="*/ 0 w 12192000"/>
              <a:gd name="connsiteY11" fmla="*/ 3542069 h 5058957"/>
              <a:gd name="connsiteX12" fmla="*/ 0 w 12192000"/>
              <a:gd name="connsiteY12" fmla="*/ 259692 h 50589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5058957">
                <a:moveTo>
                  <a:pt x="0" y="0"/>
                </a:moveTo>
                <a:lnTo>
                  <a:pt x="12192000" y="0"/>
                </a:lnTo>
                <a:lnTo>
                  <a:pt x="12192000" y="259692"/>
                </a:lnTo>
                <a:lnTo>
                  <a:pt x="12192000" y="3542069"/>
                </a:lnTo>
                <a:lnTo>
                  <a:pt x="12192000" y="3734194"/>
                </a:lnTo>
                <a:lnTo>
                  <a:pt x="12192000" y="4710012"/>
                </a:lnTo>
                <a:lnTo>
                  <a:pt x="12113803" y="4718295"/>
                </a:lnTo>
                <a:cubicBezTo>
                  <a:pt x="10139508" y="4916244"/>
                  <a:pt x="8237152" y="5009247"/>
                  <a:pt x="6753597" y="5041852"/>
                </a:cubicBezTo>
                <a:cubicBezTo>
                  <a:pt x="4940362" y="5081701"/>
                  <a:pt x="2657278" y="5062371"/>
                  <a:pt x="400746" y="4870509"/>
                </a:cubicBezTo>
                <a:lnTo>
                  <a:pt x="0" y="4833533"/>
                </a:lnTo>
                <a:lnTo>
                  <a:pt x="0" y="3734194"/>
                </a:lnTo>
                <a:lnTo>
                  <a:pt x="0" y="3542069"/>
                </a:lnTo>
                <a:lnTo>
                  <a:pt x="0" y="259692"/>
                </a:lnTo>
                <a:close/>
              </a:path>
            </a:pathLst>
          </a:custGeom>
          <a:solidFill>
            <a:schemeClr val="bg1"/>
          </a:solidFill>
          <a:ln w="44450">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pic>
        <p:nvPicPr>
          <p:cNvPr id="4098" name="Picture 2" descr="Meaningful Classroom Discussion Strategies Workshops | News ...">
            <a:extLst>
              <a:ext uri="{FF2B5EF4-FFF2-40B4-BE49-F238E27FC236}">
                <a16:creationId xmlns:a16="http://schemas.microsoft.com/office/drawing/2014/main" xmlns="" id="{1B0C1B97-E9F5-4726-B6D7-F684DEB33DF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205705" y="626940"/>
            <a:ext cx="5789583" cy="3864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558551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257778"/>
            <a:ext cx="3498979" cy="2548588"/>
          </a:xfrm>
        </p:spPr>
        <p:txBody>
          <a:bodyPr tIns="122400" bIns="122400">
            <a:normAutofit/>
          </a:bodyPr>
          <a:lstStyle/>
          <a:p>
            <a:r>
              <a:rPr lang="en-US" sz="3600" b="1" dirty="0" smtClean="0"/>
              <a:t>VELFERD TIL ALLE</a:t>
            </a:r>
            <a:br>
              <a:rPr lang="en-US" sz="3600" b="1" dirty="0" smtClean="0"/>
            </a:br>
            <a:r>
              <a:rPr lang="en-US" sz="3600" b="1" dirty="0" smtClean="0"/>
              <a:t/>
            </a:r>
            <a:br>
              <a:rPr lang="en-US" sz="3600" b="1" dirty="0" smtClean="0"/>
            </a:br>
            <a:r>
              <a:rPr lang="en-US" sz="2000" b="1" dirty="0" smtClean="0"/>
              <a:t>- </a:t>
            </a:r>
            <a:r>
              <a:rPr lang="en-US" sz="2000" b="1" dirty="0" err="1" smtClean="0"/>
              <a:t>kapitteloversikt</a:t>
            </a:r>
            <a:r>
              <a:rPr lang="nb-NO" sz="2000" dirty="0" smtClean="0"/>
              <a:t> </a:t>
            </a:r>
            <a:r>
              <a:rPr lang="nb-NO" sz="3600" dirty="0" smtClean="0"/>
              <a:t/>
            </a:r>
            <a:br>
              <a:rPr lang="nb-NO" sz="3600" dirty="0" smtClean="0"/>
            </a:br>
            <a:r>
              <a:rPr lang="en-US" sz="2000" b="1" dirty="0" smtClean="0"/>
              <a:t>(s. 13-29)</a:t>
            </a:r>
            <a:endParaRPr lang="nb-NO" sz="3200" b="1" dirty="0"/>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5005714" y="1335055"/>
            <a:ext cx="7186286" cy="5151609"/>
          </a:xfrm>
        </p:spPr>
        <p:txBody>
          <a:bodyPr>
            <a:normAutofit/>
          </a:bodyPr>
          <a:lstStyle/>
          <a:p>
            <a:pPr marL="0" indent="0">
              <a:buNone/>
            </a:pPr>
            <a:r>
              <a:rPr lang="en-US" sz="2400" b="1" dirty="0" err="1" smtClean="0">
                <a:latin typeface="+mj-lt"/>
              </a:rPr>
              <a:t>Området</a:t>
            </a:r>
            <a:r>
              <a:rPr lang="en-US" sz="2400" b="1" dirty="0" smtClean="0">
                <a:latin typeface="+mj-lt"/>
              </a:rPr>
              <a:t> VELFERD TIL ALLE</a:t>
            </a:r>
            <a:r>
              <a:rPr lang="en-US" sz="2400" b="1" i="1" dirty="0" smtClean="0">
                <a:latin typeface="+mj-lt"/>
              </a:rPr>
              <a:t> </a:t>
            </a:r>
            <a:r>
              <a:rPr lang="en-US" sz="2400" b="1" i="1" dirty="0" err="1" smtClean="0">
                <a:latin typeface="+mj-lt"/>
              </a:rPr>
              <a:t>omfatter</a:t>
            </a:r>
            <a:r>
              <a:rPr lang="en-US" sz="2400" b="1" i="1" dirty="0" smtClean="0">
                <a:latin typeface="+mj-lt"/>
              </a:rPr>
              <a:t> </a:t>
            </a:r>
            <a:r>
              <a:rPr lang="en-US" sz="2400" b="1" i="1" dirty="0" err="1" smtClean="0">
                <a:latin typeface="+mj-lt"/>
              </a:rPr>
              <a:t>følgende</a:t>
            </a:r>
            <a:r>
              <a:rPr lang="en-US" sz="2400" b="1" i="1" dirty="0" smtClean="0">
                <a:latin typeface="+mj-lt"/>
              </a:rPr>
              <a:t> </a:t>
            </a:r>
            <a:r>
              <a:rPr lang="en-US" sz="2400" b="1" i="1" dirty="0" err="1" smtClean="0">
                <a:latin typeface="+mj-lt"/>
              </a:rPr>
              <a:t>kapitler</a:t>
            </a:r>
            <a:r>
              <a:rPr lang="en-US" sz="2400" b="1" i="1" dirty="0" smtClean="0">
                <a:latin typeface="+mj-lt"/>
              </a:rPr>
              <a:t>:</a:t>
            </a:r>
          </a:p>
          <a:p>
            <a:r>
              <a:rPr lang="en-US" sz="1600" b="1" dirty="0" err="1" smtClean="0">
                <a:latin typeface="+mj-lt"/>
              </a:rPr>
              <a:t>Kap</a:t>
            </a:r>
            <a:r>
              <a:rPr lang="en-US" sz="1600" b="1" dirty="0">
                <a:latin typeface="+mj-lt"/>
              </a:rPr>
              <a:t>. 3: PROFITTFRI VELFERD</a:t>
            </a:r>
            <a:r>
              <a:rPr lang="nb-NO" sz="1600" dirty="0">
                <a:latin typeface="+mj-lt"/>
              </a:rPr>
              <a:t> </a:t>
            </a:r>
            <a:r>
              <a:rPr lang="en-US" sz="1600" b="1" dirty="0" smtClean="0">
                <a:latin typeface="+mj-lt"/>
              </a:rPr>
              <a:t> </a:t>
            </a:r>
          </a:p>
          <a:p>
            <a:r>
              <a:rPr lang="en-US" sz="1600" b="1" dirty="0" err="1">
                <a:latin typeface="+mj-lt"/>
              </a:rPr>
              <a:t>Kap</a:t>
            </a:r>
            <a:r>
              <a:rPr lang="en-US" sz="1600" b="1" dirty="0">
                <a:latin typeface="+mj-lt"/>
              </a:rPr>
              <a:t>. 4: SYKEHUS OG HELSETJENESTE </a:t>
            </a:r>
            <a:r>
              <a:rPr lang="en-US" sz="1600" b="1" dirty="0" smtClean="0">
                <a:latin typeface="+mj-lt"/>
              </a:rPr>
              <a:t/>
            </a:r>
            <a:br>
              <a:rPr lang="en-US" sz="1600" b="1" dirty="0" smtClean="0">
                <a:latin typeface="+mj-lt"/>
              </a:rPr>
            </a:br>
            <a:r>
              <a:rPr lang="en-US" sz="1600" b="1" dirty="0" smtClean="0">
                <a:latin typeface="+mj-lt"/>
              </a:rPr>
              <a:t>- </a:t>
            </a:r>
            <a:r>
              <a:rPr lang="en-US" sz="1600" b="1" dirty="0">
                <a:latin typeface="+mj-lt"/>
              </a:rPr>
              <a:t>ET HELHETLIG OG LIKEVERDIG OFFENTLIG HELSETILBUD</a:t>
            </a:r>
            <a:r>
              <a:rPr lang="nb-NO" sz="1600" dirty="0">
                <a:latin typeface="+mj-lt"/>
              </a:rPr>
              <a:t> </a:t>
            </a:r>
            <a:r>
              <a:rPr lang="en-US" sz="1600" b="1" dirty="0">
                <a:latin typeface="+mj-lt"/>
              </a:rPr>
              <a:t> </a:t>
            </a:r>
            <a:endParaRPr lang="nb-NO" sz="1600" dirty="0">
              <a:latin typeface="+mj-lt"/>
            </a:endParaRPr>
          </a:p>
          <a:p>
            <a:r>
              <a:rPr lang="en-US" sz="1600" b="1" dirty="0" err="1">
                <a:latin typeface="+mj-lt"/>
              </a:rPr>
              <a:t>Kap</a:t>
            </a:r>
            <a:r>
              <a:rPr lang="en-US" sz="1600" b="1" dirty="0">
                <a:latin typeface="+mj-lt"/>
              </a:rPr>
              <a:t>. 5: STYRKE BARNEVERNET, OG BARN OG UNGES </a:t>
            </a:r>
            <a:r>
              <a:rPr lang="en-US" sz="1600" b="1" dirty="0" smtClean="0">
                <a:latin typeface="+mj-lt"/>
              </a:rPr>
              <a:t>RETTIGHETE</a:t>
            </a:r>
            <a:r>
              <a:rPr lang="nb-NO" sz="1600" b="1" dirty="0" smtClean="0">
                <a:latin typeface="+mj-lt"/>
              </a:rPr>
              <a:t>R</a:t>
            </a:r>
            <a:r>
              <a:rPr lang="en-US" sz="1600" b="1" dirty="0">
                <a:latin typeface="+mj-lt"/>
              </a:rPr>
              <a:t> </a:t>
            </a:r>
            <a:endParaRPr lang="nb-NO" sz="1600" dirty="0">
              <a:latin typeface="+mj-lt"/>
            </a:endParaRPr>
          </a:p>
          <a:p>
            <a:r>
              <a:rPr lang="en-US" sz="1600" b="1" dirty="0" err="1">
                <a:latin typeface="+mj-lt"/>
              </a:rPr>
              <a:t>Kap</a:t>
            </a:r>
            <a:r>
              <a:rPr lang="en-US" sz="1600" b="1" dirty="0">
                <a:latin typeface="+mj-lt"/>
              </a:rPr>
              <a:t>. 6: BARNEHAGE</a:t>
            </a:r>
            <a:r>
              <a:rPr lang="nb-NO" sz="1600" dirty="0">
                <a:latin typeface="+mj-lt"/>
              </a:rPr>
              <a:t> </a:t>
            </a:r>
            <a:r>
              <a:rPr lang="en-US" sz="1600" b="1" dirty="0">
                <a:latin typeface="+mj-lt"/>
              </a:rPr>
              <a:t> </a:t>
            </a:r>
            <a:endParaRPr lang="nb-NO" sz="1600" dirty="0">
              <a:latin typeface="+mj-lt"/>
            </a:endParaRPr>
          </a:p>
          <a:p>
            <a:r>
              <a:rPr lang="en-US" sz="1600" b="1" dirty="0" err="1">
                <a:latin typeface="+mj-lt"/>
              </a:rPr>
              <a:t>Kap</a:t>
            </a:r>
            <a:r>
              <a:rPr lang="en-US" sz="1600" b="1" dirty="0">
                <a:latin typeface="+mj-lt"/>
              </a:rPr>
              <a:t>. 7: SKOLE</a:t>
            </a:r>
            <a:r>
              <a:rPr lang="nb-NO" sz="1600" dirty="0">
                <a:latin typeface="+mj-lt"/>
              </a:rPr>
              <a:t> </a:t>
            </a:r>
            <a:r>
              <a:rPr lang="en-US" sz="1600" b="1" dirty="0">
                <a:latin typeface="+mj-lt"/>
              </a:rPr>
              <a:t> </a:t>
            </a:r>
            <a:endParaRPr lang="nb-NO" sz="1600" dirty="0">
              <a:latin typeface="+mj-lt"/>
            </a:endParaRPr>
          </a:p>
          <a:p>
            <a:r>
              <a:rPr lang="en-US" sz="1600" b="1" dirty="0" err="1">
                <a:latin typeface="+mj-lt"/>
              </a:rPr>
              <a:t>Kap</a:t>
            </a:r>
            <a:r>
              <a:rPr lang="en-US" sz="1600" b="1" dirty="0">
                <a:latin typeface="+mj-lt"/>
              </a:rPr>
              <a:t>. 8: FAGSKOLER, HØYSKOLER, UNIVERSITET OG FORSKNING</a:t>
            </a:r>
            <a:r>
              <a:rPr lang="nb-NO" sz="1600" dirty="0">
                <a:latin typeface="+mj-lt"/>
              </a:rPr>
              <a:t> </a:t>
            </a:r>
            <a:endParaRPr lang="nb-NO" sz="1600" dirty="0" smtClean="0">
              <a:latin typeface="+mj-lt"/>
            </a:endParaRPr>
          </a:p>
          <a:p>
            <a:r>
              <a:rPr lang="en-US" sz="1600" b="1" dirty="0" err="1">
                <a:latin typeface="+mj-lt"/>
              </a:rPr>
              <a:t>Kap</a:t>
            </a:r>
            <a:r>
              <a:rPr lang="en-US" sz="1600" b="1" dirty="0">
                <a:latin typeface="+mj-lt"/>
              </a:rPr>
              <a:t>. 9: TRYGDER OG NAV</a:t>
            </a:r>
            <a:r>
              <a:rPr lang="nb-NO" sz="1600" dirty="0">
                <a:latin typeface="+mj-lt"/>
              </a:rPr>
              <a:t> </a:t>
            </a:r>
            <a:endParaRPr lang="nb-NO" sz="1600" dirty="0" smtClean="0">
              <a:latin typeface="+mj-lt"/>
            </a:endParaRPr>
          </a:p>
          <a:p>
            <a:r>
              <a:rPr lang="en-US" sz="1600" b="1" dirty="0" err="1" smtClean="0">
                <a:latin typeface="+mj-lt"/>
              </a:rPr>
              <a:t>Kap</a:t>
            </a:r>
            <a:r>
              <a:rPr lang="en-US" sz="1600" b="1" dirty="0">
                <a:latin typeface="+mj-lt"/>
              </a:rPr>
              <a:t>. 10: PENSJON</a:t>
            </a:r>
            <a:r>
              <a:rPr lang="nb-NO" sz="1600" dirty="0">
                <a:latin typeface="+mj-lt"/>
              </a:rPr>
              <a:t> </a:t>
            </a:r>
            <a:endParaRPr lang="en-US" sz="1600" b="1" dirty="0" smtClean="0">
              <a:latin typeface="+mj-lt"/>
            </a:endParaRPr>
          </a:p>
          <a:p>
            <a:endParaRPr lang="nb-NO" sz="1200" dirty="0">
              <a:latin typeface="+mj-lt"/>
            </a:endParaRPr>
          </a:p>
        </p:txBody>
      </p:sp>
    </p:spTree>
    <p:extLst>
      <p:ext uri="{BB962C8B-B14F-4D97-AF65-F5344CB8AC3E}">
        <p14:creationId xmlns:p14="http://schemas.microsoft.com/office/powerpoint/2010/main" val="32362995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1703951"/>
            <a:ext cx="3498979" cy="3102415"/>
          </a:xfrm>
        </p:spPr>
        <p:txBody>
          <a:bodyPr tIns="122400" bIns="122400">
            <a:normAutofit/>
          </a:bodyPr>
          <a:lstStyle/>
          <a:p>
            <a:r>
              <a:rPr lang="en-US" sz="2000" b="1" dirty="0" smtClean="0"/>
              <a:t>VELFERD TIL ALLE</a:t>
            </a:r>
            <a:r>
              <a:rPr lang="nb-NO" sz="2000" dirty="0" smtClean="0"/>
              <a:t> </a:t>
            </a:r>
            <a:br>
              <a:rPr lang="nb-NO" sz="2000" dirty="0" smtClean="0"/>
            </a:br>
            <a:r>
              <a:rPr lang="nb-NO" sz="2000" dirty="0" smtClean="0"/>
              <a:t/>
            </a:r>
            <a:br>
              <a:rPr lang="nb-NO" sz="2000" dirty="0" smtClean="0"/>
            </a:br>
            <a:r>
              <a:rPr lang="en-US" sz="2400" b="1" dirty="0" err="1">
                <a:solidFill>
                  <a:srgbClr val="000000"/>
                </a:solidFill>
              </a:rPr>
              <a:t>Kap</a:t>
            </a:r>
            <a:r>
              <a:rPr lang="en-US" sz="2400" b="1" dirty="0">
                <a:solidFill>
                  <a:srgbClr val="000000"/>
                </a:solidFill>
              </a:rPr>
              <a:t>. 3: </a:t>
            </a:r>
            <a:r>
              <a:rPr lang="en-US" sz="2400" b="1" dirty="0" smtClean="0">
                <a:solidFill>
                  <a:srgbClr val="000000"/>
                </a:solidFill>
              </a:rPr>
              <a:t/>
            </a:r>
            <a:br>
              <a:rPr lang="en-US" sz="2400" b="1" dirty="0" smtClean="0">
                <a:solidFill>
                  <a:srgbClr val="000000"/>
                </a:solidFill>
              </a:rPr>
            </a:br>
            <a:r>
              <a:rPr lang="en-US" sz="2400" b="1" dirty="0" smtClean="0">
                <a:solidFill>
                  <a:srgbClr val="000000"/>
                </a:solidFill>
              </a:rPr>
              <a:t>PROFITTFRI </a:t>
            </a:r>
            <a:r>
              <a:rPr lang="en-US" sz="2400" b="1" dirty="0">
                <a:solidFill>
                  <a:srgbClr val="000000"/>
                </a:solidFill>
              </a:rPr>
              <a:t>VELFERD</a:t>
            </a:r>
            <a:r>
              <a:rPr lang="nb-NO" sz="2400" dirty="0">
                <a:solidFill>
                  <a:srgbClr val="000000"/>
                </a:solidFill>
              </a:rPr>
              <a:t> </a:t>
            </a:r>
            <a:endParaRPr lang="nb-NO" sz="2800" b="1" dirty="0">
              <a:solidFill>
                <a:srgbClr val="000000"/>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5035697" y="368206"/>
            <a:ext cx="6665612" cy="5896209"/>
          </a:xfrm>
        </p:spPr>
        <p:txBody>
          <a:bodyPr>
            <a:normAutofit fontScale="92500"/>
          </a:bodyPr>
          <a:lstStyle/>
          <a:p>
            <a:pPr marL="0" indent="0">
              <a:buNone/>
            </a:pPr>
            <a:r>
              <a:rPr lang="nb-NO" sz="1900" b="1" i="1" dirty="0" smtClean="0">
                <a:latin typeface="+mj-lt"/>
              </a:rPr>
              <a:t>[Ingen underkapitler]</a:t>
            </a:r>
          </a:p>
          <a:p>
            <a:pPr marL="0" indent="0">
              <a:buNone/>
            </a:pPr>
            <a:r>
              <a:rPr lang="nb-NO" sz="1700" b="1" dirty="0" smtClean="0">
                <a:latin typeface="+mj-lt"/>
              </a:rPr>
              <a:t>Rødt </a:t>
            </a:r>
            <a:r>
              <a:rPr lang="nb-NO" sz="1700" b="1" dirty="0">
                <a:latin typeface="+mj-lt"/>
              </a:rPr>
              <a:t>vil: </a:t>
            </a:r>
            <a:endParaRPr lang="nb-NO" sz="1700" dirty="0">
              <a:latin typeface="+mj-lt"/>
            </a:endParaRPr>
          </a:p>
          <a:p>
            <a:pPr marL="342900" indent="-342900">
              <a:buFont typeface="+mj-lt"/>
              <a:buAutoNum type="alphaLcParenR"/>
            </a:pPr>
            <a:r>
              <a:rPr lang="nb-NO" sz="1500" dirty="0" smtClean="0">
                <a:latin typeface="+mj-lt"/>
              </a:rPr>
              <a:t>Våre </a:t>
            </a:r>
            <a:r>
              <a:rPr lang="nb-NO" sz="1500" dirty="0">
                <a:latin typeface="+mj-lt"/>
              </a:rPr>
              <a:t>skattepenger skal gå til felles velferd, ikke til privat profitt. Kommersialisering av våre velferdstjenester må derfor stoppe, og tjenester som allerede er overtatt av kommersielle interesser, må tas tilbake under offentlig eierskap og drift. </a:t>
            </a:r>
          </a:p>
          <a:p>
            <a:pPr marL="342900" indent="-342900">
              <a:buFont typeface="+mj-lt"/>
              <a:buAutoNum type="alphaLcParenR"/>
            </a:pPr>
            <a:r>
              <a:rPr lang="nb-NO" sz="1500" dirty="0" smtClean="0">
                <a:latin typeface="+mj-lt"/>
              </a:rPr>
              <a:t>Alle </a:t>
            </a:r>
            <a:r>
              <a:rPr lang="nb-NO" sz="1500" dirty="0">
                <a:latin typeface="+mj-lt"/>
              </a:rPr>
              <a:t>offentlige tilskudd til velferdstjenester skal komme brukerne til gode og tilbakeføres sektoren ved eventuell nedleggelse. Ved eventuelle salg av velferdsinstitusjoner må eierne ha meldeplikt til kommunen, og kommunen må ha forkjøpsrett. Offentlige tilskudd skal ikke følge institusjonen ved eierskifte. </a:t>
            </a:r>
          </a:p>
          <a:p>
            <a:pPr marL="342900" indent="-342900">
              <a:buFont typeface="+mj-lt"/>
              <a:buAutoNum type="alphaLcParenR"/>
            </a:pPr>
            <a:r>
              <a:rPr lang="nb-NO" sz="1500" dirty="0" smtClean="0">
                <a:latin typeface="+mj-lt"/>
              </a:rPr>
              <a:t>Foretaksmodell</a:t>
            </a:r>
            <a:r>
              <a:rPr lang="nb-NO" sz="1500" dirty="0">
                <a:latin typeface="+mj-lt"/>
              </a:rPr>
              <a:t>, konkurranseutsetting og bestiller-/utførermodellen innen offentlig virksomhet må avvikles. </a:t>
            </a:r>
          </a:p>
          <a:p>
            <a:pPr marL="342900" indent="-342900">
              <a:buFont typeface="+mj-lt"/>
              <a:buAutoNum type="alphaLcParenR"/>
            </a:pPr>
            <a:r>
              <a:rPr lang="nb-NO" sz="1500" dirty="0" smtClean="0">
                <a:latin typeface="+mj-lt"/>
              </a:rPr>
              <a:t>Der </a:t>
            </a:r>
            <a:r>
              <a:rPr lang="nb-NO" sz="1500" dirty="0">
                <a:latin typeface="+mj-lt"/>
              </a:rPr>
              <a:t>konkurranseutsetting er brukt som privatiseringsmetode, eksempelvis sykehjem, renhold og renovasjonstjenester, skal kommuner og fylker ta virksomhetene tilbake i offentlig eie og drift når kontrakten går ut, eller ved mislighold. </a:t>
            </a:r>
          </a:p>
          <a:p>
            <a:pPr marL="342900" indent="-342900">
              <a:buFont typeface="+mj-lt"/>
              <a:buAutoNum type="alphaLcParenR"/>
            </a:pPr>
            <a:r>
              <a:rPr lang="nb-NO" sz="1500" dirty="0" smtClean="0">
                <a:latin typeface="+mj-lt"/>
              </a:rPr>
              <a:t>Forbud </a:t>
            </a:r>
            <a:r>
              <a:rPr lang="nb-NO" sz="1500" dirty="0">
                <a:latin typeface="+mj-lt"/>
              </a:rPr>
              <a:t>mot profitt i velferden. Kommersielle aktører skal ikke ha adgang til å drive velferdstjenester. </a:t>
            </a:r>
          </a:p>
          <a:p>
            <a:pPr marL="342900" indent="-342900">
              <a:buFont typeface="+mj-lt"/>
              <a:buAutoNum type="alphaLcParenR"/>
            </a:pPr>
            <a:r>
              <a:rPr lang="nb-NO" sz="1500" dirty="0" smtClean="0">
                <a:latin typeface="+mj-lt"/>
              </a:rPr>
              <a:t>Offentlighetsloven </a:t>
            </a:r>
            <a:r>
              <a:rPr lang="nb-NO" sz="1500" dirty="0">
                <a:latin typeface="+mj-lt"/>
              </a:rPr>
              <a:t>og forvaltningsloven skal bli gjort gjeldende for alle som driver med offentlige tilskudd, samt at fagforeninger og tillitsvalgte får innsyn.</a:t>
            </a:r>
          </a:p>
        </p:txBody>
      </p:sp>
    </p:spTree>
    <p:extLst>
      <p:ext uri="{BB962C8B-B14F-4D97-AF65-F5344CB8AC3E}">
        <p14:creationId xmlns:p14="http://schemas.microsoft.com/office/powerpoint/2010/main" val="40858706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021451"/>
            <a:ext cx="3498979" cy="3102415"/>
          </a:xfrm>
        </p:spPr>
        <p:txBody>
          <a:bodyPr tIns="122400" bIns="122400">
            <a:normAutofit/>
          </a:bodyPr>
          <a:lstStyle/>
          <a:p>
            <a:r>
              <a:rPr lang="en-US" sz="2000" b="1" dirty="0" smtClean="0"/>
              <a:t>VELFERD TIL ALLE</a:t>
            </a:r>
            <a:r>
              <a:rPr lang="nb-NO" sz="2000" dirty="0" smtClean="0"/>
              <a:t> </a:t>
            </a:r>
            <a:br>
              <a:rPr lang="nb-NO" sz="2000" dirty="0" smtClean="0"/>
            </a:br>
            <a:r>
              <a:rPr lang="nb-NO" sz="2600" dirty="0" smtClean="0"/>
              <a:t/>
            </a:r>
            <a:br>
              <a:rPr lang="nb-NO" sz="2600" dirty="0" smtClean="0"/>
            </a:br>
            <a:r>
              <a:rPr lang="en-US" sz="2400" b="1" dirty="0" err="1">
                <a:solidFill>
                  <a:srgbClr val="000000"/>
                </a:solidFill>
              </a:rPr>
              <a:t>Kap</a:t>
            </a:r>
            <a:r>
              <a:rPr lang="en-US" sz="2400" b="1" dirty="0">
                <a:solidFill>
                  <a:srgbClr val="000000"/>
                </a:solidFill>
              </a:rPr>
              <a:t>. 4</a:t>
            </a:r>
            <a:r>
              <a:rPr lang="en-US" sz="2400" b="1" dirty="0" smtClean="0">
                <a:solidFill>
                  <a:srgbClr val="000000"/>
                </a:solidFill>
              </a:rPr>
              <a:t>:</a:t>
            </a:r>
            <a:br>
              <a:rPr lang="en-US" sz="2400" b="1" dirty="0" smtClean="0">
                <a:solidFill>
                  <a:srgbClr val="000000"/>
                </a:solidFill>
              </a:rPr>
            </a:br>
            <a:r>
              <a:rPr lang="en-US" sz="2400" b="1" dirty="0" smtClean="0">
                <a:solidFill>
                  <a:srgbClr val="000000"/>
                </a:solidFill>
              </a:rPr>
              <a:t> </a:t>
            </a:r>
            <a:r>
              <a:rPr lang="en-US" sz="2400" b="1" dirty="0">
                <a:solidFill>
                  <a:srgbClr val="000000"/>
                </a:solidFill>
              </a:rPr>
              <a:t>SYKEHUS OG HELSETJENESTE </a:t>
            </a:r>
            <a:r>
              <a:rPr lang="nb-NO" sz="2400" dirty="0">
                <a:solidFill>
                  <a:srgbClr val="000000"/>
                </a:solidFill>
              </a:rPr>
              <a:t/>
            </a:r>
            <a:br>
              <a:rPr lang="nb-NO" sz="2400" dirty="0">
                <a:solidFill>
                  <a:srgbClr val="000000"/>
                </a:solidFill>
              </a:rPr>
            </a:br>
            <a:r>
              <a:rPr lang="en-US" sz="1400" b="1" dirty="0" smtClean="0">
                <a:solidFill>
                  <a:srgbClr val="000000"/>
                </a:solidFill>
              </a:rPr>
              <a:t>- </a:t>
            </a:r>
            <a:r>
              <a:rPr lang="en-US" sz="1400" b="1" dirty="0">
                <a:solidFill>
                  <a:srgbClr val="000000"/>
                </a:solidFill>
              </a:rPr>
              <a:t>ET HELHETLIG OG LIKEVERDIG OFFENTLIG HELSETILBUD</a:t>
            </a:r>
            <a:r>
              <a:rPr lang="nb-NO" sz="1400" dirty="0">
                <a:solidFill>
                  <a:srgbClr val="000000"/>
                </a:solidFill>
              </a:rPr>
              <a:t> </a:t>
            </a:r>
            <a:endParaRPr lang="nb-NO" sz="1400" b="1" dirty="0">
              <a:solidFill>
                <a:srgbClr val="000000"/>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5091262" y="1189551"/>
            <a:ext cx="6665612" cy="5668449"/>
          </a:xfrm>
        </p:spPr>
        <p:txBody>
          <a:bodyPr>
            <a:normAutofit/>
          </a:bodyPr>
          <a:lstStyle/>
          <a:p>
            <a:pPr marL="0" indent="0">
              <a:buNone/>
            </a:pPr>
            <a:r>
              <a:rPr lang="en-US" sz="2000" b="1" i="1" dirty="0" err="1" smtClean="0">
                <a:latin typeface="+mj-lt"/>
              </a:rPr>
              <a:t>Underkapitler</a:t>
            </a:r>
            <a:r>
              <a:rPr lang="en-US" sz="2000" b="1" i="1" dirty="0">
                <a:latin typeface="+mj-lt"/>
              </a:rPr>
              <a:t>:</a:t>
            </a:r>
          </a:p>
          <a:p>
            <a:r>
              <a:rPr lang="en-US" sz="1600" b="1" dirty="0" smtClean="0">
                <a:latin typeface="+mj-lt"/>
              </a:rPr>
              <a:t>4.1 </a:t>
            </a:r>
            <a:r>
              <a:rPr lang="en-US" sz="1600" b="1" dirty="0" err="1">
                <a:latin typeface="+mj-lt"/>
              </a:rPr>
              <a:t>Folkestyrt</a:t>
            </a:r>
            <a:r>
              <a:rPr lang="en-US" sz="1600" b="1" dirty="0">
                <a:latin typeface="+mj-lt"/>
              </a:rPr>
              <a:t> </a:t>
            </a:r>
            <a:r>
              <a:rPr lang="en-US" sz="1600" b="1" dirty="0" err="1">
                <a:latin typeface="+mj-lt"/>
              </a:rPr>
              <a:t>helseforvaltning</a:t>
            </a:r>
            <a:r>
              <a:rPr lang="en-US" sz="1600" b="1" dirty="0">
                <a:latin typeface="+mj-lt"/>
              </a:rPr>
              <a:t> </a:t>
            </a:r>
            <a:endParaRPr lang="nb-NO" sz="1600" dirty="0">
              <a:latin typeface="+mj-lt"/>
            </a:endParaRPr>
          </a:p>
          <a:p>
            <a:r>
              <a:rPr lang="en-US" sz="1600" b="1" dirty="0">
                <a:latin typeface="+mj-lt"/>
              </a:rPr>
              <a:t>4.2. </a:t>
            </a:r>
            <a:r>
              <a:rPr lang="en-US" sz="1600" b="1" dirty="0" err="1">
                <a:latin typeface="+mj-lt"/>
              </a:rPr>
              <a:t>Reversere</a:t>
            </a:r>
            <a:r>
              <a:rPr lang="en-US" sz="1600" b="1" dirty="0">
                <a:latin typeface="+mj-lt"/>
              </a:rPr>
              <a:t> </a:t>
            </a:r>
            <a:r>
              <a:rPr lang="en-US" sz="1600" b="1" dirty="0" err="1">
                <a:latin typeface="+mj-lt"/>
              </a:rPr>
              <a:t>markedsretting</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privatisering</a:t>
            </a:r>
            <a:r>
              <a:rPr lang="en-US" sz="1600" b="1" dirty="0">
                <a:latin typeface="+mj-lt"/>
              </a:rPr>
              <a:t> </a:t>
            </a:r>
            <a:r>
              <a:rPr lang="en-US" sz="1600" b="1" dirty="0" err="1">
                <a:latin typeface="+mj-lt"/>
              </a:rPr>
              <a:t>av</a:t>
            </a:r>
            <a:r>
              <a:rPr lang="en-US" sz="1600" b="1" dirty="0">
                <a:latin typeface="+mj-lt"/>
              </a:rPr>
              <a:t> </a:t>
            </a:r>
            <a:r>
              <a:rPr lang="en-US" sz="1600" b="1" dirty="0" err="1">
                <a:latin typeface="+mj-lt"/>
              </a:rPr>
              <a:t>helse</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velferdstjenester</a:t>
            </a:r>
            <a:r>
              <a:rPr lang="en-US" sz="1600" b="1" dirty="0">
                <a:latin typeface="+mj-lt"/>
              </a:rPr>
              <a:t> </a:t>
            </a:r>
            <a:endParaRPr lang="nb-NO" sz="1600" dirty="0">
              <a:latin typeface="+mj-lt"/>
            </a:endParaRPr>
          </a:p>
          <a:p>
            <a:r>
              <a:rPr lang="en-US" sz="1600" b="1" dirty="0">
                <a:latin typeface="+mj-lt"/>
              </a:rPr>
              <a:t>4.3. </a:t>
            </a:r>
            <a:r>
              <a:rPr lang="en-US" sz="1600" b="1" dirty="0" err="1">
                <a:latin typeface="+mj-lt"/>
              </a:rPr>
              <a:t>Desentralisert</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bærekraftig</a:t>
            </a:r>
            <a:r>
              <a:rPr lang="en-US" sz="1600" b="1" dirty="0">
                <a:latin typeface="+mj-lt"/>
              </a:rPr>
              <a:t> </a:t>
            </a:r>
            <a:r>
              <a:rPr lang="en-US" sz="1600" b="1" dirty="0" err="1">
                <a:latin typeface="+mj-lt"/>
              </a:rPr>
              <a:t>struktur</a:t>
            </a:r>
            <a:r>
              <a:rPr lang="en-US" sz="1600" b="1" dirty="0">
                <a:latin typeface="+mj-lt"/>
              </a:rPr>
              <a:t> </a:t>
            </a:r>
            <a:endParaRPr lang="nb-NO" sz="1600" dirty="0">
              <a:latin typeface="+mj-lt"/>
            </a:endParaRPr>
          </a:p>
          <a:p>
            <a:r>
              <a:rPr lang="en-US" sz="1600" b="1" dirty="0">
                <a:latin typeface="+mj-lt"/>
              </a:rPr>
              <a:t>4.4. </a:t>
            </a:r>
            <a:r>
              <a:rPr lang="en-US" sz="1600" b="1" dirty="0" err="1">
                <a:latin typeface="+mj-lt"/>
              </a:rPr>
              <a:t>Primærhelsetjenesten</a:t>
            </a:r>
            <a:r>
              <a:rPr lang="en-US" sz="1600" b="1" dirty="0">
                <a:latin typeface="+mj-lt"/>
              </a:rPr>
              <a:t> </a:t>
            </a:r>
            <a:endParaRPr lang="nb-NO" sz="1600" dirty="0">
              <a:latin typeface="+mj-lt"/>
            </a:endParaRPr>
          </a:p>
          <a:p>
            <a:r>
              <a:rPr lang="en-US" sz="1600" b="1" dirty="0">
                <a:latin typeface="+mj-lt"/>
              </a:rPr>
              <a:t>4.5 </a:t>
            </a:r>
            <a:r>
              <a:rPr lang="en-US" sz="1600" b="1" dirty="0" err="1">
                <a:latin typeface="+mj-lt"/>
              </a:rPr>
              <a:t>Helsepolitikk</a:t>
            </a:r>
            <a:r>
              <a:rPr lang="en-US" sz="1600" b="1" dirty="0">
                <a:latin typeface="+mj-lt"/>
              </a:rPr>
              <a:t> for </a:t>
            </a:r>
            <a:r>
              <a:rPr lang="en-US" sz="1600" b="1" dirty="0" err="1">
                <a:latin typeface="+mj-lt"/>
              </a:rPr>
              <a:t>eldre</a:t>
            </a:r>
            <a:endParaRPr lang="nb-NO" sz="1600" dirty="0">
              <a:latin typeface="+mj-lt"/>
            </a:endParaRPr>
          </a:p>
          <a:p>
            <a:r>
              <a:rPr lang="en-US" sz="1600" b="1" dirty="0">
                <a:latin typeface="+mj-lt"/>
              </a:rPr>
              <a:t>4.6 </a:t>
            </a:r>
            <a:r>
              <a:rPr lang="en-US" sz="1600" b="1" dirty="0" err="1">
                <a:latin typeface="+mj-lt"/>
              </a:rPr>
              <a:t>Medisiner</a:t>
            </a:r>
            <a:r>
              <a:rPr lang="en-US" sz="1600" b="1" dirty="0">
                <a:latin typeface="+mj-lt"/>
              </a:rPr>
              <a:t> </a:t>
            </a:r>
            <a:r>
              <a:rPr lang="en-US" sz="1600" b="1" dirty="0" err="1">
                <a:latin typeface="+mj-lt"/>
              </a:rPr>
              <a:t>og</a:t>
            </a:r>
            <a:r>
              <a:rPr lang="en-US" sz="1600" b="1" dirty="0">
                <a:latin typeface="+mj-lt"/>
              </a:rPr>
              <a:t> </a:t>
            </a:r>
            <a:r>
              <a:rPr lang="en-US" sz="1600" b="1" dirty="0" err="1">
                <a:latin typeface="+mj-lt"/>
              </a:rPr>
              <a:t>helseutstyr</a:t>
            </a:r>
            <a:r>
              <a:rPr lang="en-US" sz="1600" b="1" dirty="0">
                <a:latin typeface="+mj-lt"/>
              </a:rPr>
              <a:t> </a:t>
            </a:r>
            <a:endParaRPr lang="nb-NO" sz="1600" dirty="0">
              <a:latin typeface="+mj-lt"/>
            </a:endParaRPr>
          </a:p>
          <a:p>
            <a:r>
              <a:rPr lang="en-US" sz="1600" b="1" dirty="0">
                <a:latin typeface="+mj-lt"/>
              </a:rPr>
              <a:t>4.7 </a:t>
            </a:r>
            <a:r>
              <a:rPr lang="en-US" sz="1600" b="1" dirty="0" err="1">
                <a:latin typeface="+mj-lt"/>
              </a:rPr>
              <a:t>Psykisk</a:t>
            </a:r>
            <a:r>
              <a:rPr lang="en-US" sz="1600" b="1" dirty="0">
                <a:latin typeface="+mj-lt"/>
              </a:rPr>
              <a:t> </a:t>
            </a:r>
            <a:r>
              <a:rPr lang="en-US" sz="1600" b="1" dirty="0" err="1">
                <a:latin typeface="+mj-lt"/>
              </a:rPr>
              <a:t>helse</a:t>
            </a:r>
            <a:r>
              <a:rPr lang="en-US" sz="1600" b="1" dirty="0">
                <a:latin typeface="+mj-lt"/>
              </a:rPr>
              <a:t> </a:t>
            </a:r>
            <a:endParaRPr lang="nb-NO" sz="1600" dirty="0">
              <a:latin typeface="+mj-lt"/>
            </a:endParaRPr>
          </a:p>
          <a:p>
            <a:r>
              <a:rPr lang="en-US" sz="1600" b="1" dirty="0">
                <a:latin typeface="+mj-lt"/>
              </a:rPr>
              <a:t>4.8 Human </a:t>
            </a:r>
            <a:r>
              <a:rPr lang="en-US" sz="1600" b="1" dirty="0" err="1" smtClean="0">
                <a:latin typeface="+mj-lt"/>
              </a:rPr>
              <a:t>ruspolitikk</a:t>
            </a:r>
            <a:r>
              <a:rPr lang="en-US" sz="1600" b="1" dirty="0">
                <a:latin typeface="+mj-lt"/>
              </a:rPr>
              <a:t> </a:t>
            </a:r>
            <a:r>
              <a:rPr lang="en-US" sz="1600" b="1" i="1" dirty="0" smtClean="0">
                <a:solidFill>
                  <a:srgbClr val="FF0000"/>
                </a:solidFill>
                <a:latin typeface="+mj-lt"/>
              </a:rPr>
              <a:t>[DISSENS]</a:t>
            </a:r>
            <a:endParaRPr lang="nb-NO" sz="1600" i="1" dirty="0" smtClean="0">
              <a:solidFill>
                <a:srgbClr val="FF0000"/>
              </a:solidFill>
              <a:latin typeface="+mj-lt"/>
            </a:endParaRPr>
          </a:p>
          <a:p>
            <a:r>
              <a:rPr lang="en-US" sz="1600" b="1" dirty="0" smtClean="0">
                <a:latin typeface="+mj-lt"/>
              </a:rPr>
              <a:t>4.9 </a:t>
            </a:r>
            <a:r>
              <a:rPr lang="en-US" sz="1600" b="1" dirty="0" err="1" smtClean="0">
                <a:latin typeface="+mj-lt"/>
              </a:rPr>
              <a:t>Pårørende</a:t>
            </a:r>
            <a:r>
              <a:rPr lang="en-US" sz="1600" b="1" dirty="0" smtClean="0">
                <a:latin typeface="+mj-lt"/>
              </a:rPr>
              <a:t> </a:t>
            </a:r>
            <a:r>
              <a:rPr lang="en-US" sz="1600" b="1" dirty="0" err="1" smtClean="0">
                <a:latin typeface="+mj-lt"/>
              </a:rPr>
              <a:t>til</a:t>
            </a:r>
            <a:r>
              <a:rPr lang="en-US" sz="1600" b="1" dirty="0" smtClean="0">
                <a:latin typeface="+mj-lt"/>
              </a:rPr>
              <a:t> </a:t>
            </a:r>
            <a:r>
              <a:rPr lang="en-US" sz="1600" b="1" dirty="0" err="1" smtClean="0">
                <a:latin typeface="+mj-lt"/>
              </a:rPr>
              <a:t>syke</a:t>
            </a:r>
            <a:r>
              <a:rPr lang="en-US" sz="1600" b="1" dirty="0" smtClean="0">
                <a:latin typeface="+mj-lt"/>
              </a:rPr>
              <a:t> </a:t>
            </a:r>
            <a:r>
              <a:rPr lang="en-US" sz="1600" b="1" dirty="0" err="1" smtClean="0">
                <a:latin typeface="+mj-lt"/>
              </a:rPr>
              <a:t>og</a:t>
            </a:r>
            <a:r>
              <a:rPr lang="en-US" sz="1600" b="1" dirty="0" smtClean="0">
                <a:latin typeface="+mj-lt"/>
              </a:rPr>
              <a:t> </a:t>
            </a:r>
            <a:r>
              <a:rPr lang="en-US" sz="1600" b="1" dirty="0" err="1" smtClean="0">
                <a:latin typeface="+mj-lt"/>
              </a:rPr>
              <a:t>pleietrengende</a:t>
            </a:r>
            <a:r>
              <a:rPr lang="en-US" sz="1600" b="1" dirty="0" smtClean="0">
                <a:latin typeface="+mj-lt"/>
              </a:rPr>
              <a:t> </a:t>
            </a:r>
            <a:endParaRPr lang="nb-NO" sz="1600" dirty="0" smtClean="0">
              <a:latin typeface="+mj-lt"/>
            </a:endParaRPr>
          </a:p>
          <a:p>
            <a:r>
              <a:rPr lang="en-US" sz="1600" b="1" dirty="0" smtClean="0">
                <a:latin typeface="+mj-lt"/>
              </a:rPr>
              <a:t>4.10 </a:t>
            </a:r>
            <a:r>
              <a:rPr lang="en-US" sz="1600" b="1" dirty="0" err="1">
                <a:latin typeface="+mj-lt"/>
              </a:rPr>
              <a:t>Organdonasjon</a:t>
            </a:r>
            <a:r>
              <a:rPr lang="nb-NO" sz="1600" dirty="0">
                <a:latin typeface="+mj-lt"/>
              </a:rPr>
              <a:t> </a:t>
            </a:r>
            <a:endParaRPr lang="nb-NO" sz="1500" dirty="0">
              <a:latin typeface="+mj-lt"/>
            </a:endParaRPr>
          </a:p>
        </p:txBody>
      </p:sp>
    </p:spTree>
    <p:extLst>
      <p:ext uri="{BB962C8B-B14F-4D97-AF65-F5344CB8AC3E}">
        <p14:creationId xmlns:p14="http://schemas.microsoft.com/office/powerpoint/2010/main" val="345565690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7A160C96-6A59-4764-83D8-71B3EE9E1ED8}"/>
              </a:ext>
            </a:extLst>
          </p:cNvPr>
          <p:cNvSpPr>
            <a:spLocks noGrp="1"/>
          </p:cNvSpPr>
          <p:nvPr>
            <p:ph type="title"/>
          </p:nvPr>
        </p:nvSpPr>
        <p:spPr>
          <a:xfrm>
            <a:off x="888631" y="2000250"/>
            <a:ext cx="3498979" cy="2806116"/>
          </a:xfrm>
        </p:spPr>
        <p:txBody>
          <a:bodyPr tIns="122400" bIns="122400">
            <a:normAutofit/>
          </a:bodyPr>
          <a:lstStyle/>
          <a:p>
            <a:r>
              <a:rPr lang="en-US" sz="2000" b="1" dirty="0" smtClean="0"/>
              <a:t>VELFERD TIL ALLE</a:t>
            </a:r>
            <a:r>
              <a:rPr lang="nb-NO" sz="2000" dirty="0" smtClean="0"/>
              <a:t> </a:t>
            </a:r>
            <a:r>
              <a:rPr lang="nb-NO" sz="2800" dirty="0" smtClean="0"/>
              <a:t/>
            </a:r>
            <a:br>
              <a:rPr lang="nb-NO" sz="2800" dirty="0" smtClean="0"/>
            </a:br>
            <a:r>
              <a:rPr lang="nb-NO" sz="2800" dirty="0" smtClean="0"/>
              <a:t/>
            </a:r>
            <a:br>
              <a:rPr lang="nb-NO" sz="2800" dirty="0" smtClean="0"/>
            </a:br>
            <a:r>
              <a:rPr lang="en-US" sz="2400" b="1" dirty="0" err="1">
                <a:solidFill>
                  <a:srgbClr val="000000"/>
                </a:solidFill>
              </a:rPr>
              <a:t>Kap</a:t>
            </a:r>
            <a:r>
              <a:rPr lang="en-US" sz="2400" b="1" dirty="0">
                <a:solidFill>
                  <a:srgbClr val="000000"/>
                </a:solidFill>
              </a:rPr>
              <a:t>. 5</a:t>
            </a:r>
            <a:r>
              <a:rPr lang="en-US" sz="2400" b="1" dirty="0" smtClean="0">
                <a:solidFill>
                  <a:srgbClr val="000000"/>
                </a:solidFill>
              </a:rPr>
              <a:t>:</a:t>
            </a:r>
            <a:br>
              <a:rPr lang="en-US" sz="2400" b="1" dirty="0" smtClean="0">
                <a:solidFill>
                  <a:srgbClr val="000000"/>
                </a:solidFill>
              </a:rPr>
            </a:br>
            <a:r>
              <a:rPr lang="en-US" sz="2400" b="1" dirty="0" smtClean="0">
                <a:solidFill>
                  <a:srgbClr val="000000"/>
                </a:solidFill>
              </a:rPr>
              <a:t> </a:t>
            </a:r>
            <a:r>
              <a:rPr lang="en-US" sz="2400" b="1" dirty="0">
                <a:solidFill>
                  <a:srgbClr val="000000"/>
                </a:solidFill>
              </a:rPr>
              <a:t>STYRKE BARNEVERNET, OG BARN OG UNGES RETTIGHETER</a:t>
            </a:r>
            <a:r>
              <a:rPr lang="nb-NO" sz="2400" dirty="0">
                <a:solidFill>
                  <a:srgbClr val="000000"/>
                </a:solidFill>
              </a:rPr>
              <a:t> </a:t>
            </a:r>
            <a:endParaRPr lang="nb-NO" sz="2400" b="1" dirty="0">
              <a:solidFill>
                <a:srgbClr val="000000"/>
              </a:solidFill>
            </a:endParaRPr>
          </a:p>
        </p:txBody>
      </p:sp>
      <p:sp>
        <p:nvSpPr>
          <p:cNvPr id="3" name="Plassholder for innhold 2">
            <a:extLst>
              <a:ext uri="{FF2B5EF4-FFF2-40B4-BE49-F238E27FC236}">
                <a16:creationId xmlns:a16="http://schemas.microsoft.com/office/drawing/2014/main" xmlns="" id="{4C27ECDC-E4EC-46C3-BF56-6D64D11E8E1A}"/>
              </a:ext>
            </a:extLst>
          </p:cNvPr>
          <p:cNvSpPr>
            <a:spLocks noGrp="1"/>
          </p:cNvSpPr>
          <p:nvPr>
            <p:ph idx="1"/>
          </p:nvPr>
        </p:nvSpPr>
        <p:spPr>
          <a:xfrm>
            <a:off x="4788828" y="0"/>
            <a:ext cx="7011307" cy="6858000"/>
          </a:xfrm>
        </p:spPr>
        <p:txBody>
          <a:bodyPr>
            <a:noAutofit/>
          </a:bodyPr>
          <a:lstStyle/>
          <a:p>
            <a:pPr marL="0" indent="0">
              <a:spcBef>
                <a:spcPts val="300"/>
              </a:spcBef>
              <a:buNone/>
            </a:pPr>
            <a:r>
              <a:rPr lang="nb-NO" b="1" i="1" dirty="0">
                <a:latin typeface="+mj-lt"/>
              </a:rPr>
              <a:t>[Ingen underkapitler]</a:t>
            </a:r>
          </a:p>
          <a:p>
            <a:pPr marL="0" indent="0">
              <a:spcBef>
                <a:spcPts val="300"/>
              </a:spcBef>
              <a:buNone/>
            </a:pPr>
            <a:r>
              <a:rPr lang="nb-NO" sz="1600" b="1" dirty="0" smtClean="0">
                <a:latin typeface="+mj-lt"/>
              </a:rPr>
              <a:t>Rødt </a:t>
            </a:r>
            <a:r>
              <a:rPr lang="nb-NO" sz="1600" b="1" dirty="0">
                <a:latin typeface="+mj-lt"/>
              </a:rPr>
              <a:t>vil: </a:t>
            </a:r>
          </a:p>
          <a:p>
            <a:pPr marL="342900" indent="-342900">
              <a:spcBef>
                <a:spcPts val="300"/>
              </a:spcBef>
              <a:buFont typeface="+mj-lt"/>
              <a:buAutoNum type="alphaLcParenR"/>
            </a:pPr>
            <a:r>
              <a:rPr lang="nb-NO" sz="1200" dirty="0" smtClean="0">
                <a:latin typeface="+mj-lt"/>
              </a:rPr>
              <a:t>Bygg </a:t>
            </a:r>
            <a:r>
              <a:rPr lang="nb-NO" sz="1200" dirty="0">
                <a:latin typeface="+mj-lt"/>
              </a:rPr>
              <a:t>opp et barnevern der det fins ulike typer hjelpetiltak for barn og deres familier. </a:t>
            </a:r>
          </a:p>
          <a:p>
            <a:pPr marL="342900" indent="-342900">
              <a:spcBef>
                <a:spcPts val="300"/>
              </a:spcBef>
              <a:buFont typeface="+mj-lt"/>
              <a:buAutoNum type="alphaLcParenR"/>
            </a:pPr>
            <a:r>
              <a:rPr lang="nb-NO" sz="1200" dirty="0" smtClean="0">
                <a:latin typeface="+mj-lt"/>
              </a:rPr>
              <a:t>Sikre </a:t>
            </a:r>
            <a:r>
              <a:rPr lang="nb-NO" sz="1200" dirty="0">
                <a:latin typeface="+mj-lt"/>
              </a:rPr>
              <a:t>ressurser til støttetiltak slik at det finnes et bredt spekter av tiltak, også hjemmebaserte, for barn og deres familier. </a:t>
            </a:r>
          </a:p>
          <a:p>
            <a:pPr marL="342900" indent="-342900">
              <a:spcBef>
                <a:spcPts val="300"/>
              </a:spcBef>
              <a:buFont typeface="+mj-lt"/>
              <a:buAutoNum type="alphaLcParenR"/>
            </a:pPr>
            <a:r>
              <a:rPr lang="nb-NO" sz="1200" dirty="0" smtClean="0">
                <a:latin typeface="+mj-lt"/>
              </a:rPr>
              <a:t>Alle </a:t>
            </a:r>
            <a:r>
              <a:rPr lang="nb-NO" sz="1200" dirty="0">
                <a:latin typeface="+mj-lt"/>
              </a:rPr>
              <a:t>kommunens enheter som arbeider med barns oppvekst skal samarbeide om felles, forebyggende arbeid. </a:t>
            </a:r>
          </a:p>
          <a:p>
            <a:pPr marL="342900" indent="-342900">
              <a:spcBef>
                <a:spcPts val="300"/>
              </a:spcBef>
              <a:buFont typeface="+mj-lt"/>
              <a:buAutoNum type="alphaLcParenR"/>
            </a:pPr>
            <a:r>
              <a:rPr lang="nb-NO" sz="1200" dirty="0" smtClean="0">
                <a:latin typeface="+mj-lt"/>
              </a:rPr>
              <a:t>Alle </a:t>
            </a:r>
            <a:r>
              <a:rPr lang="nb-NO" sz="1200" dirty="0">
                <a:latin typeface="+mj-lt"/>
              </a:rPr>
              <a:t>barn som er plassert utenfor hjemmet, på institusjon eller fosterhjem, skal sikres god oppfølging, og barnets stemme skal bli hørt og vektlagt. </a:t>
            </a:r>
          </a:p>
          <a:p>
            <a:pPr marL="342900" indent="-342900">
              <a:spcBef>
                <a:spcPts val="300"/>
              </a:spcBef>
              <a:buFont typeface="+mj-lt"/>
              <a:buAutoNum type="alphaLcParenR"/>
            </a:pPr>
            <a:r>
              <a:rPr lang="nb-NO" sz="1200" dirty="0" smtClean="0">
                <a:latin typeface="+mj-lt"/>
              </a:rPr>
              <a:t>Alle </a:t>
            </a:r>
            <a:r>
              <a:rPr lang="nb-NO" sz="1200" dirty="0">
                <a:latin typeface="+mj-lt"/>
              </a:rPr>
              <a:t>barn og unge som har tilbud fra barneverntjenesten skal sikres god oppfølging fra psykisk helsevern og annen helsetjeneste. </a:t>
            </a:r>
          </a:p>
          <a:p>
            <a:pPr marL="342900" indent="-342900">
              <a:spcBef>
                <a:spcPts val="300"/>
              </a:spcBef>
              <a:buFont typeface="+mj-lt"/>
              <a:buAutoNum type="alphaLcParenR"/>
            </a:pPr>
            <a:r>
              <a:rPr lang="nb-NO" sz="1200" dirty="0" smtClean="0">
                <a:latin typeface="+mj-lt"/>
              </a:rPr>
              <a:t>Kommunen </a:t>
            </a:r>
            <a:r>
              <a:rPr lang="nb-NO" sz="1200" dirty="0">
                <a:latin typeface="+mj-lt"/>
              </a:rPr>
              <a:t>skal i samarbeid med statlig barnevern ha ansvar for rekruttering og opplæring av fosterhjem. Veiledningsarbeidet og oppfølging for fosterhjemsfamilier må bedres. Dette er et offentlig myndighetsansvar og kan ikke overføres til private aktører. </a:t>
            </a:r>
          </a:p>
          <a:p>
            <a:pPr marL="342900" indent="-342900">
              <a:spcBef>
                <a:spcPts val="300"/>
              </a:spcBef>
              <a:buFont typeface="+mj-lt"/>
              <a:buAutoNum type="alphaLcParenR"/>
            </a:pPr>
            <a:r>
              <a:rPr lang="nb-NO" sz="1200" dirty="0" smtClean="0">
                <a:latin typeface="+mj-lt"/>
              </a:rPr>
              <a:t>Det </a:t>
            </a:r>
            <a:r>
              <a:rPr lang="nb-NO" sz="1200" dirty="0">
                <a:latin typeface="+mj-lt"/>
              </a:rPr>
              <a:t>offentlige har ansvar for å drive institusjoner for barn og ungdom, og det åpnes kun for ideelle aktører i sektoren. Dagens anbudssystem avvikles. </a:t>
            </a:r>
          </a:p>
          <a:p>
            <a:pPr marL="342900" indent="-342900">
              <a:spcBef>
                <a:spcPts val="300"/>
              </a:spcBef>
              <a:buFont typeface="+mj-lt"/>
              <a:buAutoNum type="alphaLcParenR"/>
            </a:pPr>
            <a:r>
              <a:rPr lang="nb-NO" sz="1200" dirty="0" smtClean="0">
                <a:latin typeface="+mj-lt"/>
              </a:rPr>
              <a:t>Økt </a:t>
            </a:r>
            <a:r>
              <a:rPr lang="nb-NO" sz="1200" dirty="0">
                <a:latin typeface="+mj-lt"/>
              </a:rPr>
              <a:t>forståelse av klassebakgrunn, og flerkulturell forståelse og kompetanse i barnevernet for bedre dialog, tilpassede hjelpetiltak og bygging av tillit. </a:t>
            </a:r>
          </a:p>
          <a:p>
            <a:pPr marL="342900" indent="-342900">
              <a:spcBef>
                <a:spcPts val="300"/>
              </a:spcBef>
              <a:buFont typeface="+mj-lt"/>
              <a:buAutoNum type="alphaLcParenR"/>
            </a:pPr>
            <a:r>
              <a:rPr lang="nb-NO" sz="1200" dirty="0" smtClean="0">
                <a:latin typeface="+mj-lt"/>
              </a:rPr>
              <a:t>Barnevernet </a:t>
            </a:r>
            <a:r>
              <a:rPr lang="nb-NO" sz="1200" dirty="0">
                <a:latin typeface="+mj-lt"/>
              </a:rPr>
              <a:t>er et kommunalt ansvar, men det skal være mulighet for å etablere regionale kompetanseteam. </a:t>
            </a:r>
          </a:p>
          <a:p>
            <a:pPr marL="342900" indent="-342900">
              <a:spcBef>
                <a:spcPts val="300"/>
              </a:spcBef>
              <a:buFont typeface="+mj-lt"/>
              <a:buAutoNum type="alphaLcParenR"/>
            </a:pPr>
            <a:r>
              <a:rPr lang="nb-NO" sz="1200" dirty="0" smtClean="0">
                <a:latin typeface="+mj-lt"/>
              </a:rPr>
              <a:t>Sikre </a:t>
            </a:r>
            <a:r>
              <a:rPr lang="nb-NO" sz="1200" dirty="0">
                <a:latin typeface="+mj-lt"/>
              </a:rPr>
              <a:t>tilpassede tiltak, også i ettervernfasen fram til 25 år. </a:t>
            </a:r>
          </a:p>
          <a:p>
            <a:pPr marL="342900" indent="-342900">
              <a:spcBef>
                <a:spcPts val="300"/>
              </a:spcBef>
              <a:buFont typeface="+mj-lt"/>
              <a:buAutoNum type="alphaLcParenR"/>
            </a:pPr>
            <a:r>
              <a:rPr lang="nb-NO" sz="1200" dirty="0" smtClean="0">
                <a:latin typeface="+mj-lt"/>
              </a:rPr>
              <a:t>Sikre </a:t>
            </a:r>
            <a:r>
              <a:rPr lang="nb-NO" sz="1200" dirty="0">
                <a:latin typeface="+mj-lt"/>
              </a:rPr>
              <a:t>bemanning slik at det er en øvre grense på 15 barn per ansatt i barnevernet, og på sikt styrke bemanningen ytterligere slik at barnevernet sikres tverrfaglig og god bemanning. </a:t>
            </a:r>
          </a:p>
          <a:p>
            <a:pPr marL="342900" indent="-342900">
              <a:spcBef>
                <a:spcPts val="300"/>
              </a:spcBef>
              <a:buFont typeface="+mj-lt"/>
              <a:buAutoNum type="alphaLcParenR"/>
            </a:pPr>
            <a:r>
              <a:rPr lang="nb-NO" sz="1200" dirty="0" smtClean="0">
                <a:latin typeface="+mj-lt"/>
              </a:rPr>
              <a:t>l </a:t>
            </a:r>
            <a:r>
              <a:rPr lang="nb-NO" sz="1200" dirty="0">
                <a:latin typeface="+mj-lt"/>
              </a:rPr>
              <a:t>tilfeller det er behov for tolk, skal det sikres at det er kvalifisert tolk uten tilknytning til barnet eller saken. </a:t>
            </a:r>
          </a:p>
          <a:p>
            <a:pPr marL="342900" indent="-342900">
              <a:spcBef>
                <a:spcPts val="300"/>
              </a:spcBef>
              <a:buFont typeface="+mj-lt"/>
              <a:buAutoNum type="alphaLcParenR"/>
            </a:pPr>
            <a:r>
              <a:rPr lang="nb-NO" sz="1200" dirty="0" smtClean="0">
                <a:latin typeface="+mj-lt"/>
              </a:rPr>
              <a:t>Støtte </a:t>
            </a:r>
            <a:r>
              <a:rPr lang="nb-NO" sz="1200" dirty="0">
                <a:latin typeface="+mj-lt"/>
              </a:rPr>
              <a:t>en autorisasjonsordning, på linje med dagens autorisasjon av helsepersonell, for sosialpersonell, det vil si sosionomer og </a:t>
            </a:r>
            <a:r>
              <a:rPr lang="nb-NO" sz="1200" dirty="0" err="1">
                <a:latin typeface="+mj-lt"/>
              </a:rPr>
              <a:t>barnevernpedagoger</a:t>
            </a:r>
            <a:r>
              <a:rPr lang="nb-NO" sz="1200" dirty="0">
                <a:latin typeface="+mj-lt"/>
              </a:rPr>
              <a:t>. </a:t>
            </a:r>
          </a:p>
        </p:txBody>
      </p:sp>
    </p:spTree>
    <p:extLst>
      <p:ext uri="{BB962C8B-B14F-4D97-AF65-F5344CB8AC3E}">
        <p14:creationId xmlns:p14="http://schemas.microsoft.com/office/powerpoint/2010/main" val="349542031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xmlns="" name="Atlas" id="{5156B0E4-0EB1-49FE-A26B-15F6F698AEC6}" vid="{508F7963-D0B5-43F7-BB2C-FCE3009C08E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1667</TotalTime>
  <Words>659</Words>
  <Application>Microsoft Macintosh PowerPoint</Application>
  <PresentationFormat>Tilpasset</PresentationFormat>
  <Paragraphs>408</Paragraphs>
  <Slides>50</Slides>
  <Notes>1</Notes>
  <HiddenSlides>0</HiddenSlides>
  <MMClips>0</MMClips>
  <ScaleCrop>false</ScaleCrop>
  <HeadingPairs>
    <vt:vector size="4" baseType="variant">
      <vt:variant>
        <vt:lpstr>Tema</vt:lpstr>
      </vt:variant>
      <vt:variant>
        <vt:i4>1</vt:i4>
      </vt:variant>
      <vt:variant>
        <vt:lpstr>Lysbildetitler</vt:lpstr>
      </vt:variant>
      <vt:variant>
        <vt:i4>50</vt:i4>
      </vt:variant>
    </vt:vector>
  </HeadingPairs>
  <TitlesOfParts>
    <vt:vector size="51" baseType="lpstr">
      <vt:lpstr>Atlas</vt:lpstr>
      <vt:lpstr>kf   /  20.10.2020 </vt:lpstr>
      <vt:lpstr>Hvor skal vi begynne?</vt:lpstr>
      <vt:lpstr>Oversikt</vt:lpstr>
      <vt:lpstr>ØKONOMI  (s. 3-7)</vt:lpstr>
      <vt:lpstr>ARBEIDSLIV   (s. 8-12)</vt:lpstr>
      <vt:lpstr>VELFERD TIL ALLE  - kapitteloversikt  (s. 13-29)</vt:lpstr>
      <vt:lpstr>VELFERD TIL ALLE   Kap. 3:  PROFITTFRI VELFERD </vt:lpstr>
      <vt:lpstr>VELFERD TIL ALLE   Kap. 4:  SYKEHUS OG HELSETJENESTE  - ET HELHETLIG OG LIKEVERDIG OFFENTLIG HELSETILBUD </vt:lpstr>
      <vt:lpstr>VELFERD TIL ALLE   Kap. 5:  STYRKE BARNEVERNET, OG BARN OG UNGES RETTIGHETER </vt:lpstr>
      <vt:lpstr>VELFERD TIL ALLE   Kap. 6:  BARNEHAGE </vt:lpstr>
      <vt:lpstr>VELFERD TIL ALLE   Kap. 7:  SKOLE  </vt:lpstr>
      <vt:lpstr>VELFERD TIL ALLE   Kap. 8:  FAGSKOLER, HØYSKOLER, UNIVERSITET OG FORSKNING </vt:lpstr>
      <vt:lpstr>VELFERD TIL ALLE   Kap. 9:  TRYGDER OG NAV </vt:lpstr>
      <vt:lpstr>VELFERD TIL ALLE   Kap. 10:  PENSJON </vt:lpstr>
      <vt:lpstr>MILJØ  - kapitteloversikt (s. 30-40)</vt:lpstr>
      <vt:lpstr>MILJØ   Kap. 11:  KLIMA </vt:lpstr>
      <vt:lpstr>MILJØ   Kap. 12:  NATUR </vt:lpstr>
      <vt:lpstr>MILJØ   Kap. 13:  MILJØGIFTER, AVFALL OG FORBRUK </vt:lpstr>
      <vt:lpstr>MILJØ   Kap. 14:  SAMFERDSEL OG KOLLEKTIVTRANSPORT </vt:lpstr>
      <vt:lpstr>MILJØ   Kap. 15:  DYREVERN </vt:lpstr>
      <vt:lpstr>INDUSTRI OG  RESSURSFORVALTNING   - kapitteloversikt  (s. 41-54)</vt:lpstr>
      <vt:lpstr>INDUSTRI OG  RESSURSFORVALTNING   Kap. 16:  INDUSTRI </vt:lpstr>
      <vt:lpstr>INDUSTRI OG  RESSURSFORVALTNING   Kap. 17:  OLJE OG GASS </vt:lpstr>
      <vt:lpstr>INDUSTRI OG  RESSURSFORVALTNING   Kap. 18: KRAFTPRODUKSJON </vt:lpstr>
      <vt:lpstr>INDUSTRI OG  RESSURSFORVALTNING   Kap. 19:  VAREHANDEL </vt:lpstr>
      <vt:lpstr>INDUSTRI OG  RESSURSFORVALTNING   Kap. 20:  FISKERI  </vt:lpstr>
      <vt:lpstr>INDUSTRI OG  RESSURSFORVALTNING   Kap. 21:  LANDBRUK </vt:lpstr>
      <vt:lpstr>KVINNEKAMP (s. 55-58)</vt:lpstr>
      <vt:lpstr>BOLIG (s. 59-61)</vt:lpstr>
      <vt:lpstr>DISTRIKTSPOLITIKK  (s.  62-64)</vt:lpstr>
      <vt:lpstr>DEMOKRATI OG FRIGJØRING   - kapitteloversikt  (s.  65-75)</vt:lpstr>
      <vt:lpstr>DEMOKRATI OG FRIGJØRING   Kap. 25:  FOLKESTYRE OG YTRINGSFRIHET </vt:lpstr>
      <vt:lpstr>DEMOKRATI OG FRIGJØRING   Kap. 26:  ANTIRASISME </vt:lpstr>
      <vt:lpstr>DEMOKRATI OG FRIGJØRING   Kap. 27: URFOLKSRETTIGHETER OG NASJONALE MINORITETER </vt:lpstr>
      <vt:lpstr>DEMOKRATI OG FRIGJØRING   Kap. 28:  SKEIV POLITIKK </vt:lpstr>
      <vt:lpstr>DEMOKRATI OG FRIGJØRING   Kap. 29:  FUNKSJONSHEMMEDES RETTIGHETER </vt:lpstr>
      <vt:lpstr>DEMOKRATI OG FRIGJØRING   Kap. 30:  UNGDOM </vt:lpstr>
      <vt:lpstr>DEMOKRATI OG FRIGJØRING   Kap. 31:  DIGITALPOLITIKK </vt:lpstr>
      <vt:lpstr>NORGE OG VERDEN   - kapitteloversikt  (s.  76-83)</vt:lpstr>
      <vt:lpstr>NORGE OG VERDEN   Kap. 32:  MOT IMPERIALISME OG KRIG </vt:lpstr>
      <vt:lpstr>NORGE OG VERDEN   Kap. 33:  MILITÆR OG SIVIL BEREDSKAP </vt:lpstr>
      <vt:lpstr>NORGE OG VERDEN   Kap. 34:  INTERNASJONALE HANDELS- OG INVESTERINGSAVTALER </vt:lpstr>
      <vt:lpstr>NORGE OG VERDEN   Kap. 35:  INTERNASJONAL SOLIDARITET </vt:lpstr>
      <vt:lpstr>NORGE OG VERDEN   Kap. 36:  FLYKTNINGER, ASYL OG INNVANDRING </vt:lpstr>
      <vt:lpstr>JUSTIS  (s. 84-87)</vt:lpstr>
      <vt:lpstr>KULTUR, MEDIER OG IDRETT   - kapitteloversikt  (s.  88-91)</vt:lpstr>
      <vt:lpstr>KULTUR, MEDIER OG IDRETT   Kap. 38:  KULTUR OG MEDIER </vt:lpstr>
      <vt:lpstr>KULTUR, MEDIER OG IDRETT   Kap. 39:  IDRETT </vt:lpstr>
      <vt:lpstr>Hva hvis det blir litt mye?</vt:lpstr>
      <vt:lpstr>Lykke til!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Veien fram til et godt arbeidsprogram for Rødt</dc:title>
  <dc:creator>Jorunn Folkvord</dc:creator>
  <cp:lastModifiedBy>KariFair</cp:lastModifiedBy>
  <cp:revision>124</cp:revision>
  <dcterms:created xsi:type="dcterms:W3CDTF">2020-05-20T15:34:36Z</dcterms:created>
  <dcterms:modified xsi:type="dcterms:W3CDTF">2020-10-21T14:14:49Z</dcterms:modified>
</cp:coreProperties>
</file>