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67" r:id="rId2"/>
    <p:sldId id="315" r:id="rId3"/>
    <p:sldId id="316" r:id="rId4"/>
    <p:sldId id="326" r:id="rId5"/>
    <p:sldId id="327" r:id="rId6"/>
    <p:sldId id="303" r:id="rId7"/>
    <p:sldId id="324" r:id="rId8"/>
    <p:sldId id="328" r:id="rId9"/>
    <p:sldId id="329" r:id="rId10"/>
    <p:sldId id="302" r:id="rId11"/>
    <p:sldId id="305" r:id="rId12"/>
    <p:sldId id="306" r:id="rId13"/>
    <p:sldId id="307" r:id="rId14"/>
    <p:sldId id="309" r:id="rId15"/>
    <p:sldId id="319" r:id="rId16"/>
    <p:sldId id="320" r:id="rId17"/>
    <p:sldId id="321" r:id="rId18"/>
    <p:sldId id="322" r:id="rId19"/>
    <p:sldId id="311" r:id="rId20"/>
    <p:sldId id="312" r:id="rId21"/>
    <p:sldId id="330" r:id="rId22"/>
    <p:sldId id="313" r:id="rId23"/>
    <p:sldId id="314" r:id="rId24"/>
    <p:sldId id="332" r:id="rId25"/>
    <p:sldId id="299" r:id="rId26"/>
  </p:sldIdLst>
  <p:sldSz cx="9144000" cy="6858000" type="screen4x3"/>
  <p:notesSz cx="6834188" cy="9979025"/>
  <p:defaultTextStyle>
    <a:defPPr>
      <a:defRPr lang="nb-NO"/>
    </a:defPPr>
    <a:lvl1pPr algn="l" rtl="0" fontAlgn="base">
      <a:spcBef>
        <a:spcPct val="0"/>
      </a:spcBef>
      <a:spcAft>
        <a:spcPct val="0"/>
      </a:spcAft>
      <a:defRPr sz="2400" kern="1200">
        <a:solidFill>
          <a:schemeClr val="tx1"/>
        </a:solidFill>
        <a:latin typeface="Times New Roman" charset="0"/>
        <a:ea typeface="+mn-ea"/>
        <a:cs typeface="Times New Roman" charset="0"/>
      </a:defRPr>
    </a:lvl1pPr>
    <a:lvl2pPr marL="457200" algn="l" rtl="0" fontAlgn="base">
      <a:spcBef>
        <a:spcPct val="0"/>
      </a:spcBef>
      <a:spcAft>
        <a:spcPct val="0"/>
      </a:spcAft>
      <a:defRPr sz="2400" kern="1200">
        <a:solidFill>
          <a:schemeClr val="tx1"/>
        </a:solidFill>
        <a:latin typeface="Times New Roman" charset="0"/>
        <a:ea typeface="+mn-ea"/>
        <a:cs typeface="Times New Roman" charset="0"/>
      </a:defRPr>
    </a:lvl2pPr>
    <a:lvl3pPr marL="914400" algn="l" rtl="0" fontAlgn="base">
      <a:spcBef>
        <a:spcPct val="0"/>
      </a:spcBef>
      <a:spcAft>
        <a:spcPct val="0"/>
      </a:spcAft>
      <a:defRPr sz="2400" kern="1200">
        <a:solidFill>
          <a:schemeClr val="tx1"/>
        </a:solidFill>
        <a:latin typeface="Times New Roman" charset="0"/>
        <a:ea typeface="+mn-ea"/>
        <a:cs typeface="Times New Roman" charset="0"/>
      </a:defRPr>
    </a:lvl3pPr>
    <a:lvl4pPr marL="1371600" algn="l" rtl="0" fontAlgn="base">
      <a:spcBef>
        <a:spcPct val="0"/>
      </a:spcBef>
      <a:spcAft>
        <a:spcPct val="0"/>
      </a:spcAft>
      <a:defRPr sz="2400" kern="1200">
        <a:solidFill>
          <a:schemeClr val="tx1"/>
        </a:solidFill>
        <a:latin typeface="Times New Roman" charset="0"/>
        <a:ea typeface="+mn-ea"/>
        <a:cs typeface="Times New Roman" charset="0"/>
      </a:defRPr>
    </a:lvl4pPr>
    <a:lvl5pPr marL="1828800" algn="l" rtl="0" fontAlgn="base">
      <a:spcBef>
        <a:spcPct val="0"/>
      </a:spcBef>
      <a:spcAft>
        <a:spcPct val="0"/>
      </a:spcAft>
      <a:defRPr sz="2400" kern="1200">
        <a:solidFill>
          <a:schemeClr val="tx1"/>
        </a:solidFill>
        <a:latin typeface="Times New Roman" charset="0"/>
        <a:ea typeface="+mn-ea"/>
        <a:cs typeface="Times New Roman" charset="0"/>
      </a:defRPr>
    </a:lvl5pPr>
    <a:lvl6pPr marL="2286000" algn="l" defTabSz="914400" rtl="0" eaLnBrk="1" latinLnBrk="0" hangingPunct="1">
      <a:defRPr sz="2400" kern="1200">
        <a:solidFill>
          <a:schemeClr val="tx1"/>
        </a:solidFill>
        <a:latin typeface="Times New Roman" charset="0"/>
        <a:ea typeface="+mn-ea"/>
        <a:cs typeface="Times New Roman" charset="0"/>
      </a:defRPr>
    </a:lvl6pPr>
    <a:lvl7pPr marL="2743200" algn="l" defTabSz="914400" rtl="0" eaLnBrk="1" latinLnBrk="0" hangingPunct="1">
      <a:defRPr sz="2400" kern="1200">
        <a:solidFill>
          <a:schemeClr val="tx1"/>
        </a:solidFill>
        <a:latin typeface="Times New Roman" charset="0"/>
        <a:ea typeface="+mn-ea"/>
        <a:cs typeface="Times New Roman" charset="0"/>
      </a:defRPr>
    </a:lvl7pPr>
    <a:lvl8pPr marL="3200400" algn="l" defTabSz="914400" rtl="0" eaLnBrk="1" latinLnBrk="0" hangingPunct="1">
      <a:defRPr sz="2400" kern="1200">
        <a:solidFill>
          <a:schemeClr val="tx1"/>
        </a:solidFill>
        <a:latin typeface="Times New Roman" charset="0"/>
        <a:ea typeface="+mn-ea"/>
        <a:cs typeface="Times New Roman" charset="0"/>
      </a:defRPr>
    </a:lvl8pPr>
    <a:lvl9pPr marL="3657600" algn="l" defTabSz="914400" rtl="0" eaLnBrk="1" latinLnBrk="0" hangingPunct="1">
      <a:defRPr sz="2400" kern="1200">
        <a:solidFill>
          <a:schemeClr val="tx1"/>
        </a:solidFill>
        <a:latin typeface="Times New Roman" charset="0"/>
        <a:ea typeface="+mn-ea"/>
        <a:cs typeface="Times New Roman"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0929"/>
  </p:normalViewPr>
  <p:slideViewPr>
    <p:cSldViewPr>
      <p:cViewPr varScale="1">
        <p:scale>
          <a:sx n="67" d="100"/>
          <a:sy n="67"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622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nb-NO"/>
          </a:p>
        </p:txBody>
      </p:sp>
      <p:sp>
        <p:nvSpPr>
          <p:cNvPr id="4099" name="Rectangle 3"/>
          <p:cNvSpPr>
            <a:spLocks noGrp="1" noChangeArrowheads="1"/>
          </p:cNvSpPr>
          <p:nvPr>
            <p:ph type="dt" sz="quarter" idx="1"/>
          </p:nvPr>
        </p:nvSpPr>
        <p:spPr bwMode="auto">
          <a:xfrm>
            <a:off x="3873500" y="0"/>
            <a:ext cx="2960688"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nb-NO"/>
          </a:p>
        </p:txBody>
      </p:sp>
      <p:sp>
        <p:nvSpPr>
          <p:cNvPr id="4100" name="Rectangle 4"/>
          <p:cNvSpPr>
            <a:spLocks noGrp="1" noChangeArrowheads="1"/>
          </p:cNvSpPr>
          <p:nvPr>
            <p:ph type="ftr" sz="quarter" idx="2"/>
          </p:nvPr>
        </p:nvSpPr>
        <p:spPr bwMode="auto">
          <a:xfrm>
            <a:off x="0" y="9480550"/>
            <a:ext cx="29622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nb-NO"/>
          </a:p>
        </p:txBody>
      </p:sp>
      <p:sp>
        <p:nvSpPr>
          <p:cNvPr id="4101" name="Rectangle 5"/>
          <p:cNvSpPr>
            <a:spLocks noGrp="1" noChangeArrowheads="1"/>
          </p:cNvSpPr>
          <p:nvPr>
            <p:ph type="sldNum" sz="quarter" idx="3"/>
          </p:nvPr>
        </p:nvSpPr>
        <p:spPr bwMode="auto">
          <a:xfrm>
            <a:off x="3873500" y="9480550"/>
            <a:ext cx="2960688"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D43FC53-30F5-4D80-B625-37213C6B57D6}" type="slidenum">
              <a:rPr lang="nb-NO"/>
              <a:pPr>
                <a:defRPr/>
              </a:pPr>
              <a:t>‹#›</a:t>
            </a:fld>
            <a:endParaRPr lang="nb-NO"/>
          </a:p>
        </p:txBody>
      </p:sp>
    </p:spTree>
    <p:extLst>
      <p:ext uri="{BB962C8B-B14F-4D97-AF65-F5344CB8AC3E}">
        <p14:creationId xmlns:p14="http://schemas.microsoft.com/office/powerpoint/2010/main" val="12371570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ECFD7644-2845-44B4-846E-FF9981BD6211}"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A88948F6-DF47-42B3-8957-D76E52BC2571}"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609600"/>
            <a:ext cx="1943100" cy="548640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85800" y="609600"/>
            <a:ext cx="5676900" cy="54864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C9473E55-A249-46C2-81FF-B9ECFC27A6F2}"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57E5DB78-E961-4AC4-8270-6618561BD847}"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465D713D-8AA4-49F2-92E1-F00D474A70CB}"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5F7239D0-20D4-48D1-A916-0C53C99576F9}"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Rectangle 4"/>
          <p:cNvSpPr>
            <a:spLocks noGrp="1" noChangeArrowheads="1"/>
          </p:cNvSpPr>
          <p:nvPr>
            <p:ph type="dt" sz="half" idx="10"/>
          </p:nvPr>
        </p:nvSpPr>
        <p:spPr>
          <a:ln/>
        </p:spPr>
        <p:txBody>
          <a:bodyPr/>
          <a:lstStyle>
            <a:lvl1pPr>
              <a:defRPr/>
            </a:lvl1pPr>
          </a:lstStyle>
          <a:p>
            <a:pPr>
              <a:defRPr/>
            </a:pPr>
            <a:endParaRPr lang="nb-NO"/>
          </a:p>
        </p:txBody>
      </p:sp>
      <p:sp>
        <p:nvSpPr>
          <p:cNvPr id="8" name="Rectangle 5"/>
          <p:cNvSpPr>
            <a:spLocks noGrp="1" noChangeArrowheads="1"/>
          </p:cNvSpPr>
          <p:nvPr>
            <p:ph type="ftr" sz="quarter" idx="11"/>
          </p:nvPr>
        </p:nvSpPr>
        <p:spPr>
          <a:ln/>
        </p:spPr>
        <p:txBody>
          <a:bodyPr/>
          <a:lstStyle>
            <a:lvl1pPr>
              <a:defRPr/>
            </a:lvl1pPr>
          </a:lstStyle>
          <a:p>
            <a:pPr>
              <a:defRPr/>
            </a:pPr>
            <a:endParaRPr lang="nb-NO"/>
          </a:p>
        </p:txBody>
      </p:sp>
      <p:sp>
        <p:nvSpPr>
          <p:cNvPr id="9" name="Rectangle 6"/>
          <p:cNvSpPr>
            <a:spLocks noGrp="1" noChangeArrowheads="1"/>
          </p:cNvSpPr>
          <p:nvPr>
            <p:ph type="sldNum" sz="quarter" idx="12"/>
          </p:nvPr>
        </p:nvSpPr>
        <p:spPr>
          <a:ln/>
        </p:spPr>
        <p:txBody>
          <a:bodyPr/>
          <a:lstStyle>
            <a:lvl1pPr>
              <a:defRPr/>
            </a:lvl1pPr>
          </a:lstStyle>
          <a:p>
            <a:pPr>
              <a:defRPr/>
            </a:pPr>
            <a:fld id="{5E7F2A5D-9EBB-4E50-976F-D8B6D0B22E63}"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4"/>
          <p:cNvSpPr>
            <a:spLocks noGrp="1" noChangeArrowheads="1"/>
          </p:cNvSpPr>
          <p:nvPr>
            <p:ph type="dt" sz="half" idx="10"/>
          </p:nvPr>
        </p:nvSpPr>
        <p:spPr>
          <a:ln/>
        </p:spPr>
        <p:txBody>
          <a:bodyPr/>
          <a:lstStyle>
            <a:lvl1pPr>
              <a:defRPr/>
            </a:lvl1pPr>
          </a:lstStyle>
          <a:p>
            <a:pPr>
              <a:defRPr/>
            </a:pPr>
            <a:endParaRPr lang="nb-NO"/>
          </a:p>
        </p:txBody>
      </p:sp>
      <p:sp>
        <p:nvSpPr>
          <p:cNvPr id="4" name="Rectangle 5"/>
          <p:cNvSpPr>
            <a:spLocks noGrp="1" noChangeArrowheads="1"/>
          </p:cNvSpPr>
          <p:nvPr>
            <p:ph type="ftr" sz="quarter" idx="11"/>
          </p:nvPr>
        </p:nvSpPr>
        <p:spPr>
          <a:ln/>
        </p:spPr>
        <p:txBody>
          <a:bodyPr/>
          <a:lstStyle>
            <a:lvl1pPr>
              <a:defRPr/>
            </a:lvl1pPr>
          </a:lstStyle>
          <a:p>
            <a:pPr>
              <a:defRPr/>
            </a:pPr>
            <a:endParaRPr lang="nb-NO"/>
          </a:p>
        </p:txBody>
      </p:sp>
      <p:sp>
        <p:nvSpPr>
          <p:cNvPr id="5" name="Rectangle 6"/>
          <p:cNvSpPr>
            <a:spLocks noGrp="1" noChangeArrowheads="1"/>
          </p:cNvSpPr>
          <p:nvPr>
            <p:ph type="sldNum" sz="quarter" idx="12"/>
          </p:nvPr>
        </p:nvSpPr>
        <p:spPr>
          <a:ln/>
        </p:spPr>
        <p:txBody>
          <a:bodyPr/>
          <a:lstStyle>
            <a:lvl1pPr>
              <a:defRPr/>
            </a:lvl1pPr>
          </a:lstStyle>
          <a:p>
            <a:pPr>
              <a:defRPr/>
            </a:pPr>
            <a:fld id="{D56326CE-CC61-40B2-B105-62C38B1595B3}"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b-NO"/>
          </a:p>
        </p:txBody>
      </p:sp>
      <p:sp>
        <p:nvSpPr>
          <p:cNvPr id="3" name="Rectangle 5"/>
          <p:cNvSpPr>
            <a:spLocks noGrp="1" noChangeArrowheads="1"/>
          </p:cNvSpPr>
          <p:nvPr>
            <p:ph type="ftr" sz="quarter" idx="11"/>
          </p:nvPr>
        </p:nvSpPr>
        <p:spPr>
          <a:ln/>
        </p:spPr>
        <p:txBody>
          <a:bodyPr/>
          <a:lstStyle>
            <a:lvl1pPr>
              <a:defRPr/>
            </a:lvl1pPr>
          </a:lstStyle>
          <a:p>
            <a:pPr>
              <a:defRPr/>
            </a:pPr>
            <a:endParaRPr lang="nb-NO"/>
          </a:p>
        </p:txBody>
      </p:sp>
      <p:sp>
        <p:nvSpPr>
          <p:cNvPr id="4" name="Rectangle 6"/>
          <p:cNvSpPr>
            <a:spLocks noGrp="1" noChangeArrowheads="1"/>
          </p:cNvSpPr>
          <p:nvPr>
            <p:ph type="sldNum" sz="quarter" idx="12"/>
          </p:nvPr>
        </p:nvSpPr>
        <p:spPr>
          <a:ln/>
        </p:spPr>
        <p:txBody>
          <a:bodyPr/>
          <a:lstStyle>
            <a:lvl1pPr>
              <a:defRPr/>
            </a:lvl1pPr>
          </a:lstStyle>
          <a:p>
            <a:pPr>
              <a:defRPr/>
            </a:pPr>
            <a:fld id="{C18AD4DF-2325-4972-ABF6-02FFE34543CA}"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9E791157-1347-42AA-A0BF-C4343D3B2D82}"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556981C8-0FA5-430D-AA2F-73177453F3B7}"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a:t>Klikk for å redigere tittelstil i malen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a:t> </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nb-NO"/>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nb-NO"/>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654EE1E8-DB09-4FD0-BE38-8F037B0919AB}" type="slidenum">
              <a:rPr lang="nb-NO"/>
              <a:pPr>
                <a:defRPr/>
              </a:pPr>
              <a:t>‹#›</a:t>
            </a:fld>
            <a:endParaRPr lang="nb-NO"/>
          </a:p>
        </p:txBody>
      </p:sp>
      <p:sp>
        <p:nvSpPr>
          <p:cNvPr id="1034" name="Line 10"/>
          <p:cNvSpPr>
            <a:spLocks noChangeShapeType="1"/>
          </p:cNvSpPr>
          <p:nvPr userDrawn="1"/>
        </p:nvSpPr>
        <p:spPr bwMode="auto">
          <a:xfrm>
            <a:off x="0" y="6477000"/>
            <a:ext cx="1219200" cy="0"/>
          </a:xfrm>
          <a:prstGeom prst="line">
            <a:avLst/>
          </a:prstGeom>
          <a:noFill/>
          <a:ln w="38100">
            <a:solidFill>
              <a:srgbClr val="FF0000"/>
            </a:solidFill>
            <a:round/>
            <a:headEnd/>
            <a:tailEnd/>
          </a:ln>
          <a:effectLst/>
        </p:spPr>
        <p:txBody>
          <a:bodyPr/>
          <a:lstStyle/>
          <a:p>
            <a:pPr>
              <a:defRPr/>
            </a:pPr>
            <a:endParaRPr lang="nb-NO">
              <a:cs typeface="+mn-cs"/>
            </a:endParaRPr>
          </a:p>
        </p:txBody>
      </p:sp>
      <p:sp>
        <p:nvSpPr>
          <p:cNvPr id="1035" name="Line 11"/>
          <p:cNvSpPr>
            <a:spLocks noChangeShapeType="1"/>
          </p:cNvSpPr>
          <p:nvPr userDrawn="1"/>
        </p:nvSpPr>
        <p:spPr bwMode="auto">
          <a:xfrm>
            <a:off x="2590800" y="6477000"/>
            <a:ext cx="6553200" cy="0"/>
          </a:xfrm>
          <a:prstGeom prst="line">
            <a:avLst/>
          </a:prstGeom>
          <a:noFill/>
          <a:ln w="38100">
            <a:solidFill>
              <a:srgbClr val="FF0000"/>
            </a:solidFill>
            <a:round/>
            <a:headEnd/>
            <a:tailEnd/>
          </a:ln>
          <a:effectLst/>
        </p:spPr>
        <p:txBody>
          <a:bodyPr/>
          <a:lstStyle/>
          <a:p>
            <a:pPr>
              <a:defRPr/>
            </a:pPr>
            <a:endParaRPr lang="nb-NO">
              <a:cs typeface="+mn-cs"/>
            </a:endParaRPr>
          </a:p>
        </p:txBody>
      </p:sp>
      <p:sp>
        <p:nvSpPr>
          <p:cNvPr id="1037" name="Rectangle 13"/>
          <p:cNvSpPr>
            <a:spLocks noChangeArrowheads="1"/>
          </p:cNvSpPr>
          <p:nvPr userDrawn="1"/>
        </p:nvSpPr>
        <p:spPr bwMode="auto">
          <a:xfrm>
            <a:off x="3571875" y="3233738"/>
            <a:ext cx="9144000" cy="0"/>
          </a:xfrm>
          <a:prstGeom prst="rect">
            <a:avLst/>
          </a:prstGeom>
          <a:noFill/>
          <a:ln w="9525">
            <a:noFill/>
            <a:miter lim="800000"/>
            <a:headEnd/>
            <a:tailEnd/>
          </a:ln>
          <a:effectLst/>
        </p:spPr>
        <p:txBody>
          <a:bodyPr>
            <a:spAutoFit/>
          </a:bodyPr>
          <a:lstStyle/>
          <a:p>
            <a:pPr>
              <a:defRPr/>
            </a:pPr>
            <a:endParaRPr lang="nb-NO">
              <a:cs typeface="+mn-cs"/>
            </a:endParaRPr>
          </a:p>
        </p:txBody>
      </p:sp>
      <p:pic>
        <p:nvPicPr>
          <p:cNvPr id="2" name="Picture 12" descr="logo De-F"/>
          <p:cNvPicPr>
            <a:picLocks noChangeAspect="1" noChangeArrowheads="1"/>
          </p:cNvPicPr>
          <p:nvPr userDrawn="1"/>
        </p:nvPicPr>
        <p:blipFill>
          <a:blip r:embed="rId13" cstate="print"/>
          <a:srcRect/>
          <a:stretch>
            <a:fillRect/>
          </a:stretch>
        </p:blipFill>
        <p:spPr bwMode="auto">
          <a:xfrm>
            <a:off x="1219200" y="6324600"/>
            <a:ext cx="2000250" cy="390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t>For en inkluderende og sosial boligpolitikk</a:t>
            </a:r>
          </a:p>
        </p:txBody>
      </p:sp>
      <p:sp>
        <p:nvSpPr>
          <p:cNvPr id="5" name="Plassholder for innhold 4"/>
          <p:cNvSpPr>
            <a:spLocks noGrp="1"/>
          </p:cNvSpPr>
          <p:nvPr>
            <p:ph idx="1"/>
          </p:nvPr>
        </p:nvSpPr>
        <p:spPr/>
        <p:txBody>
          <a:bodyPr/>
          <a:lstStyle/>
          <a:p>
            <a:pPr algn="ctr"/>
            <a:endParaRPr lang="nb-NO" dirty="0"/>
          </a:p>
          <a:p>
            <a:pPr algn="ctr"/>
            <a:r>
              <a:rPr lang="nb-NO" dirty="0" smtClean="0"/>
              <a:t>Rødt Lillestrøm </a:t>
            </a:r>
            <a:endParaRPr lang="nb-NO" dirty="0"/>
          </a:p>
          <a:p>
            <a:pPr algn="ctr"/>
            <a:endParaRPr lang="nb-NO" dirty="0"/>
          </a:p>
          <a:p>
            <a:pPr algn="ctr"/>
            <a:r>
              <a:rPr lang="nb-NO" dirty="0" smtClean="0"/>
              <a:t>15/8 </a:t>
            </a:r>
            <a:r>
              <a:rPr lang="nb-NO" dirty="0"/>
              <a:t>- </a:t>
            </a:r>
            <a:r>
              <a:rPr lang="nb-NO" dirty="0" smtClean="0"/>
              <a:t>2019</a:t>
            </a:r>
            <a:endParaRPr lang="nb-NO" dirty="0"/>
          </a:p>
          <a:p>
            <a:pPr algn="ctr"/>
            <a:endParaRPr lang="nb-NO" dirty="0"/>
          </a:p>
          <a:p>
            <a:pPr algn="ctr"/>
            <a:r>
              <a:rPr lang="nb-NO" dirty="0"/>
              <a:t>Stein Stugu</a:t>
            </a:r>
          </a:p>
          <a:p>
            <a:pPr algn="ctr"/>
            <a:endParaRPr lang="nb-N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a:t/>
            </a:r>
            <a:br>
              <a:rPr lang="nb-NO" dirty="0"/>
            </a:br>
            <a:r>
              <a:rPr lang="nb-NO" sz="2100" dirty="0"/>
              <a:t>Borettslag med kontrollert omsetning utenfor markedet</a:t>
            </a:r>
          </a:p>
        </p:txBody>
      </p:sp>
      <p:sp>
        <p:nvSpPr>
          <p:cNvPr id="6" name="Plassholder for tekst 5"/>
          <p:cNvSpPr>
            <a:spLocks noGrp="1"/>
          </p:cNvSpPr>
          <p:nvPr>
            <p:ph type="body" sz="half" idx="2"/>
          </p:nvPr>
        </p:nvSpPr>
        <p:spPr/>
        <p:txBody>
          <a:bodyPr/>
          <a:lstStyle/>
          <a:p>
            <a:pPr marL="214313" indent="-214313">
              <a:buFont typeface="Arial" panose="020B0604020202020204" pitchFamily="34" charset="0"/>
              <a:buChar char="•"/>
            </a:pPr>
            <a:endParaRPr lang="nb-NO" dirty="0"/>
          </a:p>
          <a:p>
            <a:pPr marL="214313" indent="-214313">
              <a:buFont typeface="Arial" panose="020B0604020202020204" pitchFamily="34" charset="0"/>
              <a:buChar char="•"/>
            </a:pPr>
            <a:endParaRPr lang="nb-NO" dirty="0"/>
          </a:p>
          <a:p>
            <a:pPr marL="214313" indent="-214313">
              <a:buFont typeface="Arial" panose="020B0604020202020204" pitchFamily="34" charset="0"/>
              <a:buChar char="•"/>
            </a:pPr>
            <a:endParaRPr lang="nb-NO" dirty="0"/>
          </a:p>
          <a:p>
            <a:pPr marL="214313" indent="-214313">
              <a:buFont typeface="Arial" panose="020B0604020202020204" pitchFamily="34" charset="0"/>
              <a:buChar char="•"/>
            </a:pPr>
            <a:r>
              <a:rPr lang="nb-NO" sz="1600" dirty="0"/>
              <a:t>Borettslag Stabekk</a:t>
            </a:r>
          </a:p>
          <a:p>
            <a:pPr marL="214313" indent="-214313">
              <a:buFont typeface="Arial" panose="020B0604020202020204" pitchFamily="34" charset="0"/>
              <a:buChar char="•"/>
            </a:pPr>
            <a:r>
              <a:rPr lang="nb-NO" sz="1600" dirty="0"/>
              <a:t>3 rom og kjøkken, ca. 60 kvadrat</a:t>
            </a:r>
          </a:p>
          <a:p>
            <a:pPr marL="214313" indent="-214313">
              <a:buFont typeface="Arial" panose="020B0604020202020204" pitchFamily="34" charset="0"/>
              <a:buChar char="•"/>
            </a:pPr>
            <a:r>
              <a:rPr lang="nb-NO" sz="1600" dirty="0"/>
              <a:t>Eldre i området Stabekk/Jar</a:t>
            </a:r>
          </a:p>
          <a:p>
            <a:pPr marL="214313" indent="-214313">
              <a:buFont typeface="Arial" panose="020B0604020202020204" pitchFamily="34" charset="0"/>
              <a:buChar char="•"/>
            </a:pPr>
            <a:r>
              <a:rPr lang="nb-NO" sz="1600" dirty="0"/>
              <a:t>Markedspris 4 - 5 millioner?</a:t>
            </a:r>
          </a:p>
          <a:p>
            <a:pPr marL="214313" indent="-214313">
              <a:buFont typeface="Arial" panose="020B0604020202020204" pitchFamily="34" charset="0"/>
              <a:buChar char="•"/>
            </a:pPr>
            <a:r>
              <a:rPr lang="nb-NO" sz="1600" dirty="0"/>
              <a:t>Omsettes for under en million</a:t>
            </a:r>
          </a:p>
          <a:p>
            <a:pPr marL="214313" indent="-214313">
              <a:buFont typeface="Arial" panose="020B0604020202020204" pitchFamily="34" charset="0"/>
              <a:buChar char="•"/>
            </a:pPr>
            <a:r>
              <a:rPr lang="nb-NO" sz="1600" dirty="0"/>
              <a:t>Ingen kontakt mellom selger og kjøper – alt går gjennom borettslaget</a:t>
            </a:r>
          </a:p>
          <a:p>
            <a:pPr marL="214313" indent="-214313">
              <a:buFont typeface="Arial" panose="020B0604020202020204" pitchFamily="34" charset="0"/>
              <a:buChar char="•"/>
            </a:pPr>
            <a:r>
              <a:rPr lang="nb-NO" sz="1600" dirty="0"/>
              <a:t>Eksempel her , oppgjør september 2017</a:t>
            </a:r>
          </a:p>
          <a:p>
            <a:pPr marL="214313" indent="-214313">
              <a:buFont typeface="Arial" panose="020B0604020202020204" pitchFamily="34" charset="0"/>
              <a:buChar char="•"/>
            </a:pPr>
            <a:r>
              <a:rPr lang="nb-NO" sz="1600" dirty="0"/>
              <a:t>«Subsidier» blir igjen i leiligheten</a:t>
            </a:r>
          </a:p>
        </p:txBody>
      </p:sp>
      <p:pic>
        <p:nvPicPr>
          <p:cNvPr id="8" name="Plassholder for innhold 7"/>
          <p:cNvPicPr>
            <a:picLocks noGrp="1" noChangeAspect="1"/>
          </p:cNvPicPr>
          <p:nvPr>
            <p:ph idx="1"/>
          </p:nvPr>
        </p:nvPicPr>
        <p:blipFill>
          <a:blip r:embed="rId2"/>
          <a:stretch>
            <a:fillRect/>
          </a:stretch>
        </p:blipFill>
        <p:spPr>
          <a:xfrm>
            <a:off x="4321969" y="1203545"/>
            <a:ext cx="4364831" cy="4106819"/>
          </a:xfrm>
          <a:prstGeom prst="rect">
            <a:avLst/>
          </a:prstGeom>
        </p:spPr>
      </p:pic>
    </p:spTree>
    <p:extLst>
      <p:ext uri="{BB962C8B-B14F-4D97-AF65-F5344CB8AC3E}">
        <p14:creationId xmlns:p14="http://schemas.microsoft.com/office/powerpoint/2010/main" val="2785078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a:t>Begrensede virkemidler tilgjengelig i Norge</a:t>
            </a:r>
          </a:p>
        </p:txBody>
      </p:sp>
      <p:sp>
        <p:nvSpPr>
          <p:cNvPr id="6" name="Plassholder for innhold 5"/>
          <p:cNvSpPr>
            <a:spLocks noGrp="1"/>
          </p:cNvSpPr>
          <p:nvPr>
            <p:ph idx="1"/>
          </p:nvPr>
        </p:nvSpPr>
        <p:spPr>
          <a:xfrm>
            <a:off x="685800" y="2221707"/>
            <a:ext cx="7772400" cy="3207544"/>
          </a:xfrm>
        </p:spPr>
        <p:txBody>
          <a:bodyPr/>
          <a:lstStyle/>
          <a:p>
            <a:pPr>
              <a:buFont typeface="Arial" panose="020B0604020202020204" pitchFamily="34" charset="0"/>
              <a:buChar char="•"/>
            </a:pPr>
            <a:r>
              <a:rPr lang="nb-NO" sz="1800" dirty="0"/>
              <a:t>Utbyggingsbidrag teknisk infrastruktur</a:t>
            </a:r>
          </a:p>
          <a:p>
            <a:pPr>
              <a:buFont typeface="Arial" panose="020B0604020202020204" pitchFamily="34" charset="0"/>
              <a:buChar char="•"/>
            </a:pPr>
            <a:r>
              <a:rPr lang="nb-NO" sz="1800" dirty="0"/>
              <a:t>Utbyggingsbidrag sosial infrastruktur forbudt «Lex Fornebu?»</a:t>
            </a:r>
          </a:p>
          <a:p>
            <a:pPr>
              <a:buFont typeface="Arial" panose="020B0604020202020204" pitchFamily="34" charset="0"/>
              <a:buChar char="•"/>
            </a:pPr>
            <a:r>
              <a:rPr lang="nb-NO" sz="1800" dirty="0"/>
              <a:t>Kjøpe inntil 10 % av boligene til markedspris!!</a:t>
            </a:r>
          </a:p>
          <a:p>
            <a:pPr>
              <a:buFont typeface="Arial" panose="020B0604020202020204" pitchFamily="34" charset="0"/>
              <a:buChar char="•"/>
            </a:pPr>
            <a:r>
              <a:rPr lang="nb-NO" sz="1800" dirty="0"/>
              <a:t>Kan gjøres unntak hvis viktige samfunnsmessige forhold tilsier det – eksempelvis har Bærum Kommune fått unntak på Fornebu!</a:t>
            </a:r>
          </a:p>
          <a:p>
            <a:pPr marL="642938" lvl="1" indent="-342900">
              <a:buFont typeface="Arial" panose="020B0604020202020204" pitchFamily="34" charset="0"/>
              <a:buChar char="•"/>
            </a:pPr>
            <a:r>
              <a:rPr lang="nb-NO" sz="1800" dirty="0"/>
              <a:t>Avtale med OBOS</a:t>
            </a:r>
          </a:p>
          <a:p>
            <a:pPr>
              <a:buFont typeface="Arial" panose="020B0604020202020204" pitchFamily="34" charset="0"/>
              <a:buChar char="•"/>
            </a:pPr>
            <a:r>
              <a:rPr lang="nb-NO" sz="1800" dirty="0"/>
              <a:t>Utbyggingsavtaler omgås ved at det åpnes for mer boligbygging enn opprinnelig planlagt mot finansiering av andre formål – fotball – museum – park</a:t>
            </a:r>
          </a:p>
          <a:p>
            <a:pPr marL="642938" lvl="1" indent="-342900">
              <a:buFont typeface="Arial" panose="020B0604020202020204" pitchFamily="34" charset="0"/>
              <a:buChar char="•"/>
            </a:pPr>
            <a:r>
              <a:rPr lang="nb-NO" sz="1500" dirty="0"/>
              <a:t>Er omfang på utbygging fastlagt er spillerommet for forhandlinger låst</a:t>
            </a:r>
          </a:p>
        </p:txBody>
      </p:sp>
    </p:spTree>
    <p:extLst>
      <p:ext uri="{BB962C8B-B14F-4D97-AF65-F5344CB8AC3E}">
        <p14:creationId xmlns:p14="http://schemas.microsoft.com/office/powerpoint/2010/main" val="458147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Tyskland</a:t>
            </a:r>
          </a:p>
        </p:txBody>
      </p:sp>
      <p:sp>
        <p:nvSpPr>
          <p:cNvPr id="3" name="Plassholder for innhold 2"/>
          <p:cNvSpPr>
            <a:spLocks noGrp="1"/>
          </p:cNvSpPr>
          <p:nvPr>
            <p:ph idx="1"/>
          </p:nvPr>
        </p:nvSpPr>
        <p:spPr/>
        <p:txBody>
          <a:bodyPr/>
          <a:lstStyle/>
          <a:p>
            <a:pPr>
              <a:buFont typeface="Arial" panose="020B0604020202020204" pitchFamily="34" charset="0"/>
              <a:buChar char="•"/>
            </a:pPr>
            <a:r>
              <a:rPr lang="nb-NO" dirty="0"/>
              <a:t>2 muligheter for kommunen:</a:t>
            </a:r>
          </a:p>
          <a:p>
            <a:pPr marL="685800" lvl="1" indent="-385763">
              <a:buFont typeface="+mj-lt"/>
              <a:buAutoNum type="arabicPeriod"/>
            </a:pPr>
            <a:r>
              <a:rPr lang="nb-NO" dirty="0"/>
              <a:t>Planprosess som likner på den norske</a:t>
            </a:r>
          </a:p>
          <a:p>
            <a:pPr marL="685800" lvl="1" indent="-385763">
              <a:buFont typeface="+mj-lt"/>
              <a:buAutoNum type="arabicPeriod"/>
            </a:pPr>
            <a:r>
              <a:rPr lang="nb-NO" dirty="0"/>
              <a:t>Eller «som en forhandlingsprosess hvor selve </a:t>
            </a:r>
            <a:r>
              <a:rPr lang="nb-NO" dirty="0" smtClean="0"/>
              <a:t>utbyggingsavtalen </a:t>
            </a:r>
            <a:r>
              <a:rPr lang="nb-NO" dirty="0"/>
              <a:t>er det sentrale*»</a:t>
            </a:r>
          </a:p>
          <a:p>
            <a:pPr>
              <a:buFont typeface="Arial" panose="020B0604020202020204" pitchFamily="34" charset="0"/>
              <a:buChar char="•"/>
            </a:pPr>
            <a:r>
              <a:rPr lang="nb-NO" dirty="0"/>
              <a:t>Rekkefølgen er den viktige forskjellen mellom alternativ 1 og alternativ 2 </a:t>
            </a:r>
          </a:p>
          <a:p>
            <a:pPr marL="300038" lvl="1" indent="0">
              <a:buNone/>
            </a:pPr>
            <a:endParaRPr lang="nb-NO" dirty="0"/>
          </a:p>
          <a:p>
            <a:pPr marL="300038" lvl="1" indent="0" algn="r">
              <a:buNone/>
            </a:pPr>
            <a:r>
              <a:rPr lang="nb-NO" dirty="0"/>
              <a:t>* </a:t>
            </a:r>
            <a:r>
              <a:rPr lang="nb-NO" sz="1500" dirty="0"/>
              <a:t>Fredrik Holth: Prosjektplanlegging etter tysk modell» Kart og plan 1/2017</a:t>
            </a:r>
          </a:p>
          <a:p>
            <a:pPr marL="300038" lvl="1" indent="0">
              <a:buNone/>
            </a:pPr>
            <a:endParaRPr lang="nb-NO" dirty="0"/>
          </a:p>
          <a:p>
            <a:pPr marL="300038" lvl="1" indent="0">
              <a:buNone/>
            </a:pPr>
            <a:endParaRPr lang="nb-NO" dirty="0"/>
          </a:p>
        </p:txBody>
      </p:sp>
    </p:spTree>
    <p:extLst>
      <p:ext uri="{BB962C8B-B14F-4D97-AF65-F5344CB8AC3E}">
        <p14:creationId xmlns:p14="http://schemas.microsoft.com/office/powerpoint/2010/main" val="207736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Tyskland 2</a:t>
            </a:r>
          </a:p>
        </p:txBody>
      </p:sp>
      <p:sp>
        <p:nvSpPr>
          <p:cNvPr id="3" name="Plassholder for innhold 2"/>
          <p:cNvSpPr>
            <a:spLocks noGrp="1"/>
          </p:cNvSpPr>
          <p:nvPr>
            <p:ph idx="1"/>
          </p:nvPr>
        </p:nvSpPr>
        <p:spPr/>
        <p:txBody>
          <a:bodyPr/>
          <a:lstStyle/>
          <a:p>
            <a:pPr>
              <a:buFont typeface="Arial" panose="020B0604020202020204" pitchFamily="34" charset="0"/>
              <a:buChar char="•"/>
            </a:pPr>
            <a:r>
              <a:rPr lang="nb-NO" sz="2400" dirty="0"/>
              <a:t>Utbyggingsavtaler kan forhandle inn sosial struktur i utbyggingsavtale før volum bestemmes (pkt. 3):</a:t>
            </a:r>
          </a:p>
          <a:p>
            <a:pPr marL="685800" lvl="1" indent="-385763">
              <a:buFont typeface="+mj-lt"/>
              <a:buAutoNum type="arabicPeriod"/>
            </a:pPr>
            <a:r>
              <a:rPr lang="nb-NO" sz="2400" dirty="0"/>
              <a:t>Presentasjon av prosjektplan</a:t>
            </a:r>
          </a:p>
          <a:p>
            <a:pPr marL="685800" lvl="1" indent="-385763">
              <a:buFont typeface="+mj-lt"/>
              <a:buAutoNum type="arabicPeriod"/>
            </a:pPr>
            <a:r>
              <a:rPr lang="nb-NO" sz="2400" dirty="0"/>
              <a:t>Planmessige og politiske avklaringer</a:t>
            </a:r>
          </a:p>
          <a:p>
            <a:pPr marL="685800" lvl="1" indent="-385763">
              <a:buFont typeface="+mj-lt"/>
              <a:buAutoNum type="arabicPeriod"/>
            </a:pPr>
            <a:r>
              <a:rPr lang="nb-NO" sz="2400" dirty="0"/>
              <a:t>Utarbeidelse av utbyggingsavtale</a:t>
            </a:r>
          </a:p>
          <a:p>
            <a:pPr marL="685800" lvl="1" indent="-385763">
              <a:buFont typeface="+mj-lt"/>
              <a:buAutoNum type="arabicPeriod"/>
            </a:pPr>
            <a:r>
              <a:rPr lang="nb-NO" sz="2400" dirty="0"/>
              <a:t>Utarbeidelse av reguleringsplan</a:t>
            </a:r>
          </a:p>
          <a:p>
            <a:pPr marL="685800" lvl="1" indent="-385763">
              <a:buFont typeface="+mj-lt"/>
              <a:buAutoNum type="arabicPeriod"/>
            </a:pPr>
            <a:r>
              <a:rPr lang="nb-NO" sz="2400" dirty="0"/>
              <a:t>Gjennomføring</a:t>
            </a:r>
          </a:p>
          <a:p>
            <a:pPr marL="385763" indent="-385763">
              <a:buFont typeface="Arial" panose="020B0604020202020204" pitchFamily="34" charset="0"/>
              <a:buChar char="•"/>
            </a:pPr>
            <a:r>
              <a:rPr lang="nb-NO" sz="2400" dirty="0"/>
              <a:t>Områdets verdi bestemmes av resultat</a:t>
            </a:r>
          </a:p>
          <a:p>
            <a:endParaRPr lang="nb-NO" dirty="0"/>
          </a:p>
        </p:txBody>
      </p:sp>
    </p:spTree>
    <p:extLst>
      <p:ext uri="{BB962C8B-B14F-4D97-AF65-F5344CB8AC3E}">
        <p14:creationId xmlns:p14="http://schemas.microsoft.com/office/powerpoint/2010/main" val="4291278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Nederland</a:t>
            </a:r>
          </a:p>
        </p:txBody>
      </p:sp>
      <p:sp>
        <p:nvSpPr>
          <p:cNvPr id="3" name="Plassholder for innhold 2"/>
          <p:cNvSpPr>
            <a:spLocks noGrp="1"/>
          </p:cNvSpPr>
          <p:nvPr>
            <p:ph idx="1"/>
          </p:nvPr>
        </p:nvSpPr>
        <p:spPr/>
        <p:txBody>
          <a:bodyPr/>
          <a:lstStyle/>
          <a:p>
            <a:pPr>
              <a:buFont typeface="Arial" panose="020B0604020202020204" pitchFamily="34" charset="0"/>
              <a:buChar char="•"/>
            </a:pPr>
            <a:r>
              <a:rPr lang="nb-NO" sz="2400" dirty="0"/>
              <a:t>Kobler arealpolitikk, planlegging og boligpolitikk</a:t>
            </a:r>
          </a:p>
          <a:p>
            <a:pPr>
              <a:buFont typeface="Arial" panose="020B0604020202020204" pitchFamily="34" charset="0"/>
              <a:buChar char="•"/>
            </a:pPr>
            <a:r>
              <a:rPr lang="nb-NO" sz="2400" dirty="0"/>
              <a:t>Skiller mellom:</a:t>
            </a:r>
          </a:p>
          <a:p>
            <a:pPr marL="642938" lvl="1" indent="-342900">
              <a:buFont typeface="Arial" panose="020B0604020202020204" pitchFamily="34" charset="0"/>
              <a:buChar char="•"/>
            </a:pPr>
            <a:r>
              <a:rPr lang="nb-NO" sz="2400" dirty="0"/>
              <a:t>Sosiale utleieboliger</a:t>
            </a:r>
          </a:p>
          <a:p>
            <a:pPr marL="642938" lvl="1" indent="-342900">
              <a:buFont typeface="Arial" panose="020B0604020202020204" pitchFamily="34" charset="0"/>
              <a:buChar char="•"/>
            </a:pPr>
            <a:r>
              <a:rPr lang="nb-NO" sz="2400" dirty="0"/>
              <a:t>Sosial </a:t>
            </a:r>
            <a:r>
              <a:rPr lang="nb-NO" sz="2400" dirty="0" err="1"/>
              <a:t>selveie</a:t>
            </a:r>
            <a:endParaRPr lang="nb-NO" sz="2400" dirty="0"/>
          </a:p>
          <a:p>
            <a:pPr marL="642938" lvl="1" indent="-342900">
              <a:buFont typeface="Arial" panose="020B0604020202020204" pitchFamily="34" charset="0"/>
              <a:buChar char="•"/>
            </a:pPr>
            <a:r>
              <a:rPr lang="nb-NO" sz="2400" dirty="0"/>
              <a:t>Selvbyggerboliger</a:t>
            </a:r>
          </a:p>
          <a:p>
            <a:pPr marL="642938" lvl="1" indent="-342900">
              <a:buFont typeface="Arial" panose="020B0604020202020204" pitchFamily="34" charset="0"/>
              <a:buChar char="•"/>
            </a:pPr>
            <a:r>
              <a:rPr lang="nb-NO" sz="2400" dirty="0"/>
              <a:t>Selveier til ordinært salg</a:t>
            </a:r>
          </a:p>
          <a:p>
            <a:pPr>
              <a:buFont typeface="Arial" panose="020B0604020202020204" pitchFamily="34" charset="0"/>
              <a:buChar char="•"/>
            </a:pPr>
            <a:r>
              <a:rPr lang="nb-NO" sz="2400" dirty="0"/>
              <a:t>Kommunal forkjøpsrett hjemlet i egen lov – brukes aktivt</a:t>
            </a:r>
          </a:p>
          <a:p>
            <a:pPr>
              <a:buFont typeface="Arial" panose="020B0604020202020204" pitchFamily="34" charset="0"/>
              <a:buChar char="•"/>
            </a:pPr>
            <a:r>
              <a:rPr lang="nb-NO" sz="2400" dirty="0"/>
              <a:t>Ekspropriasjon ris bak speilet</a:t>
            </a:r>
          </a:p>
          <a:p>
            <a:pPr>
              <a:buFont typeface="Arial" panose="020B0604020202020204" pitchFamily="34" charset="0"/>
              <a:buChar char="•"/>
            </a:pPr>
            <a:r>
              <a:rPr lang="nb-NO" sz="2400" dirty="0"/>
              <a:t>Boliger i sosiale kategorier underlegges statlige regulering </a:t>
            </a:r>
            <a:r>
              <a:rPr lang="nb-NO" sz="2400" dirty="0" err="1"/>
              <a:t>formaksimale</a:t>
            </a:r>
            <a:r>
              <a:rPr lang="nb-NO" sz="2400" dirty="0"/>
              <a:t> priser salg/utleie</a:t>
            </a:r>
          </a:p>
        </p:txBody>
      </p:sp>
    </p:spTree>
    <p:extLst>
      <p:ext uri="{BB962C8B-B14F-4D97-AF65-F5344CB8AC3E}">
        <p14:creationId xmlns:p14="http://schemas.microsoft.com/office/powerpoint/2010/main" val="397209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Affordable housing - § 106</a:t>
            </a:r>
          </a:p>
        </p:txBody>
      </p:sp>
      <p:sp>
        <p:nvSpPr>
          <p:cNvPr id="3" name="Plassholder for innhold 2"/>
          <p:cNvSpPr>
            <a:spLocks noGrp="1"/>
          </p:cNvSpPr>
          <p:nvPr>
            <p:ph idx="1"/>
          </p:nvPr>
        </p:nvSpPr>
        <p:spPr/>
        <p:txBody>
          <a:bodyPr/>
          <a:lstStyle/>
          <a:p>
            <a:pPr marL="457200" indent="-457200">
              <a:buFont typeface="Arial" panose="020B0604020202020204" pitchFamily="34" charset="0"/>
              <a:buChar char="•"/>
            </a:pPr>
            <a:r>
              <a:rPr lang="nb-NO" dirty="0"/>
              <a:t>Bruke verdier skapt i markedet og av samfunnsutvikling:</a:t>
            </a:r>
          </a:p>
          <a:p>
            <a:pPr marL="400050" lvl="1" indent="0">
              <a:buNone/>
            </a:pPr>
            <a:r>
              <a:rPr lang="nb-NO" dirty="0"/>
              <a:t>- 	Bidrag fra utbygger/grunneier</a:t>
            </a:r>
          </a:p>
          <a:p>
            <a:pPr marL="400050" lvl="1" indent="0">
              <a:buNone/>
            </a:pPr>
            <a:r>
              <a:rPr lang="nb-NO" dirty="0"/>
              <a:t>- 	Offentlige tilskudd</a:t>
            </a:r>
          </a:p>
          <a:p>
            <a:pPr marL="857250" lvl="1" indent="-457200">
              <a:buFontTx/>
              <a:buChar char="-"/>
            </a:pPr>
            <a:r>
              <a:rPr lang="nb-NO" dirty="0"/>
              <a:t>Egenfinansiering</a:t>
            </a:r>
          </a:p>
          <a:p>
            <a:pPr marL="457200" indent="-457200">
              <a:buFont typeface="Arial" panose="020B0604020202020204" pitchFamily="34" charset="0"/>
              <a:buChar char="•"/>
            </a:pPr>
            <a:r>
              <a:rPr lang="nb-NO" dirty="0"/>
              <a:t>Betydelig andel av boligbygging, anslag ca. 25 % (40 000 av årlig 160 000 nye boliger)</a:t>
            </a:r>
          </a:p>
          <a:p>
            <a:pPr marL="0" lvl="0" indent="0"/>
            <a:endParaRPr lang="nb-NO" dirty="0"/>
          </a:p>
          <a:p>
            <a:pPr marL="457200" lvl="0" indent="-457200">
              <a:buFont typeface="Arial" panose="020B0604020202020204" pitchFamily="34" charset="0"/>
              <a:buChar char="•"/>
            </a:pPr>
            <a:endParaRPr lang="nb-NO" dirty="0"/>
          </a:p>
          <a:p>
            <a:endParaRPr lang="nb-NO" dirty="0"/>
          </a:p>
        </p:txBody>
      </p:sp>
    </p:spTree>
    <p:extLst>
      <p:ext uri="{BB962C8B-B14F-4D97-AF65-F5344CB8AC3E}">
        <p14:creationId xmlns:p14="http://schemas.microsoft.com/office/powerpoint/2010/main" val="4261854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Storbritannia – </a:t>
            </a:r>
            <a:r>
              <a:rPr lang="nb-NO" dirty="0" err="1"/>
              <a:t>section</a:t>
            </a:r>
            <a:r>
              <a:rPr lang="nb-NO" dirty="0"/>
              <a:t> 106</a:t>
            </a:r>
          </a:p>
        </p:txBody>
      </p:sp>
      <p:sp>
        <p:nvSpPr>
          <p:cNvPr id="3" name="Plassholder for innhold 2"/>
          <p:cNvSpPr>
            <a:spLocks noGrp="1"/>
          </p:cNvSpPr>
          <p:nvPr>
            <p:ph idx="1"/>
          </p:nvPr>
        </p:nvSpPr>
        <p:spPr/>
        <p:txBody>
          <a:bodyPr/>
          <a:lstStyle/>
          <a:p>
            <a:pPr>
              <a:buFont typeface="Arial" panose="020B0604020202020204" pitchFamily="34" charset="0"/>
              <a:buChar char="•"/>
            </a:pPr>
            <a:r>
              <a:rPr lang="nb-NO" sz="2800" dirty="0"/>
              <a:t>Kommunene kan kreve andel av rimelige boliger</a:t>
            </a:r>
          </a:p>
          <a:p>
            <a:pPr>
              <a:buFont typeface="Arial" panose="020B0604020202020204" pitchFamily="34" charset="0"/>
              <a:buChar char="•"/>
            </a:pPr>
            <a:r>
              <a:rPr lang="nb-NO" sz="2800" dirty="0"/>
              <a:t>Andel av boliger skal selges/leies ut «under markedspris»</a:t>
            </a:r>
          </a:p>
          <a:p>
            <a:pPr>
              <a:buFont typeface="Arial" panose="020B0604020202020204" pitchFamily="34" charset="0"/>
              <a:buChar char="•"/>
            </a:pPr>
            <a:r>
              <a:rPr lang="nb-NO" sz="2800" dirty="0"/>
              <a:t>Forhandles om fordeling eie – leie</a:t>
            </a:r>
          </a:p>
          <a:p>
            <a:pPr>
              <a:buFont typeface="Arial" panose="020B0604020202020204" pitchFamily="34" charset="0"/>
              <a:buChar char="•"/>
            </a:pPr>
            <a:r>
              <a:rPr lang="nb-NO" sz="2800" dirty="0"/>
              <a:t>Forhandles om evt. størrelse på offentlig bidrag</a:t>
            </a:r>
          </a:p>
          <a:p>
            <a:pPr>
              <a:buFont typeface="Arial" panose="020B0604020202020204" pitchFamily="34" charset="0"/>
              <a:buChar char="•"/>
            </a:pPr>
            <a:r>
              <a:rPr lang="nb-NO" sz="2800" dirty="0"/>
              <a:t>Forhandles om organisering og forvaltning av boligene</a:t>
            </a:r>
          </a:p>
          <a:p>
            <a:pPr>
              <a:buFont typeface="Arial" panose="020B0604020202020204" pitchFamily="34" charset="0"/>
              <a:buChar char="•"/>
            </a:pPr>
            <a:r>
              <a:rPr lang="nb-NO" sz="2800" dirty="0"/>
              <a:t>Statlig ankeinstans skal forhindre misbruk</a:t>
            </a:r>
          </a:p>
          <a:p>
            <a:pPr marL="0" indent="0"/>
            <a:endParaRPr lang="nb-NO" dirty="0"/>
          </a:p>
          <a:p>
            <a:pPr marL="0" indent="0" algn="r"/>
            <a:r>
              <a:rPr lang="nb-NO" sz="1050" dirty="0"/>
              <a:t>Kilde: Rolf Barlindhaug. Rimelige boliger. Boligseminar Bærum 21/3 - 2017</a:t>
            </a:r>
          </a:p>
        </p:txBody>
      </p:sp>
    </p:spTree>
    <p:extLst>
      <p:ext uri="{BB962C8B-B14F-4D97-AF65-F5344CB8AC3E}">
        <p14:creationId xmlns:p14="http://schemas.microsoft.com/office/powerpoint/2010/main" val="2723791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Litt mer om </a:t>
            </a:r>
            <a:r>
              <a:rPr lang="nb-NO" dirty="0" err="1"/>
              <a:t>section</a:t>
            </a:r>
            <a:r>
              <a:rPr lang="nb-NO" dirty="0"/>
              <a:t> 106</a:t>
            </a:r>
          </a:p>
        </p:txBody>
      </p:sp>
      <p:sp>
        <p:nvSpPr>
          <p:cNvPr id="3" name="Plassholder for innhold 2"/>
          <p:cNvSpPr>
            <a:spLocks noGrp="1"/>
          </p:cNvSpPr>
          <p:nvPr>
            <p:ph idx="1"/>
          </p:nvPr>
        </p:nvSpPr>
        <p:spPr/>
        <p:txBody>
          <a:bodyPr/>
          <a:lstStyle/>
          <a:p>
            <a:pPr marL="457200" indent="-457200">
              <a:buFont typeface="Arial" panose="020B0604020202020204" pitchFamily="34" charset="0"/>
              <a:buChar char="•"/>
            </a:pPr>
            <a:r>
              <a:rPr lang="nb-NO" sz="2800" dirty="0"/>
              <a:t>Forvaltes vanligvis av non-profitt selskap</a:t>
            </a:r>
          </a:p>
          <a:p>
            <a:pPr marL="457200" indent="-457200">
              <a:buFont typeface="Arial" panose="020B0604020202020204" pitchFamily="34" charset="0"/>
              <a:buChar char="•"/>
            </a:pPr>
            <a:r>
              <a:rPr lang="nb-NO" sz="2800" dirty="0"/>
              <a:t>Utbyggere kan etablere egne non-profitt selskap</a:t>
            </a:r>
          </a:p>
          <a:p>
            <a:pPr marL="457200" indent="-457200">
              <a:buFont typeface="Arial" panose="020B0604020202020204" pitchFamily="34" charset="0"/>
              <a:buChar char="•"/>
            </a:pPr>
            <a:r>
              <a:rPr lang="nb-NO" sz="2800" dirty="0"/>
              <a:t>Stiftelsene konkurrerer om deltakelse i utbyggingsprosjekt</a:t>
            </a:r>
          </a:p>
          <a:p>
            <a:pPr marL="457200" indent="-457200">
              <a:buFont typeface="Arial" panose="020B0604020202020204" pitchFamily="34" charset="0"/>
              <a:buChar char="•"/>
            </a:pPr>
            <a:r>
              <a:rPr lang="nb-NO" sz="2800" dirty="0"/>
              <a:t>Krav om at boligene ikke skal være av lav standard – skaper faktisk av og til omvendt problem, noen av de dårligste boligene i markedet er av lavere standard</a:t>
            </a:r>
          </a:p>
        </p:txBody>
      </p:sp>
    </p:spTree>
    <p:extLst>
      <p:ext uri="{BB962C8B-B14F-4D97-AF65-F5344CB8AC3E}">
        <p14:creationId xmlns:p14="http://schemas.microsoft.com/office/powerpoint/2010/main" val="415624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Litt mer om </a:t>
            </a:r>
            <a:r>
              <a:rPr lang="nb-NO" dirty="0" err="1"/>
              <a:t>section</a:t>
            </a:r>
            <a:r>
              <a:rPr lang="nb-NO" dirty="0"/>
              <a:t> 106 (2)</a:t>
            </a:r>
          </a:p>
        </p:txBody>
      </p:sp>
      <p:sp>
        <p:nvSpPr>
          <p:cNvPr id="3" name="Plassholder for innhold 2"/>
          <p:cNvSpPr>
            <a:spLocks noGrp="1"/>
          </p:cNvSpPr>
          <p:nvPr>
            <p:ph idx="1"/>
          </p:nvPr>
        </p:nvSpPr>
        <p:spPr/>
        <p:txBody>
          <a:bodyPr/>
          <a:lstStyle/>
          <a:p>
            <a:pPr marL="457200" indent="-457200">
              <a:buFont typeface="Arial" panose="020B0604020202020204" pitchFamily="34" charset="0"/>
              <a:buChar char="•"/>
            </a:pPr>
            <a:r>
              <a:rPr lang="nb-NO" sz="2800" dirty="0"/>
              <a:t>Kan erstattes med en utbyggingsskatt</a:t>
            </a:r>
          </a:p>
          <a:p>
            <a:pPr marL="857250" lvl="1" indent="-457200">
              <a:buFontTx/>
              <a:buChar char="-"/>
            </a:pPr>
            <a:r>
              <a:rPr lang="nb-NO" dirty="0"/>
              <a:t>Omdiskutert</a:t>
            </a:r>
          </a:p>
          <a:p>
            <a:pPr marL="457200" indent="-457200">
              <a:buFont typeface="Arial" panose="020B0604020202020204" pitchFamily="34" charset="0"/>
              <a:buChar char="•"/>
            </a:pPr>
            <a:r>
              <a:rPr lang="nb-NO" sz="2800" dirty="0"/>
              <a:t>Prisnivå : Normalt under 80 % av markedspris</a:t>
            </a:r>
          </a:p>
          <a:p>
            <a:pPr marL="457200" indent="-457200">
              <a:buFont typeface="Arial" panose="020B0604020202020204" pitchFamily="34" charset="0"/>
              <a:buChar char="•"/>
            </a:pPr>
            <a:r>
              <a:rPr lang="nb-NO" sz="2800" dirty="0"/>
              <a:t>Sosiale leieboliger med statlig prisregulering</a:t>
            </a:r>
          </a:p>
          <a:p>
            <a:pPr marL="457200" indent="-457200">
              <a:buFont typeface="Arial" panose="020B0604020202020204" pitchFamily="34" charset="0"/>
              <a:buChar char="•"/>
            </a:pPr>
            <a:r>
              <a:rPr lang="nb-NO" sz="2800" dirty="0"/>
              <a:t>Rimelig leieboliger uten regulering, men under markedspris</a:t>
            </a:r>
          </a:p>
          <a:p>
            <a:pPr marL="457200" indent="-457200">
              <a:buFont typeface="Arial" panose="020B0604020202020204" pitchFamily="34" charset="0"/>
              <a:buChar char="•"/>
            </a:pPr>
            <a:r>
              <a:rPr lang="nb-NO" sz="2800" dirty="0" err="1"/>
              <a:t>Eieløsninger</a:t>
            </a:r>
            <a:r>
              <a:rPr lang="nb-NO" sz="2800" dirty="0"/>
              <a:t>, men subsidier skal bli igjen i boligen (kan sammenliknes med leie til eie i Norge)</a:t>
            </a:r>
          </a:p>
          <a:p>
            <a:pPr marL="457200" indent="-457200">
              <a:buFont typeface="Arial" panose="020B0604020202020204" pitchFamily="34" charset="0"/>
              <a:buChar char="•"/>
            </a:pPr>
            <a:endParaRPr lang="nb-NO" sz="2800" dirty="0"/>
          </a:p>
        </p:txBody>
      </p:sp>
    </p:spTree>
    <p:extLst>
      <p:ext uri="{BB962C8B-B14F-4D97-AF65-F5344CB8AC3E}">
        <p14:creationId xmlns:p14="http://schemas.microsoft.com/office/powerpoint/2010/main" val="3696608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Norden</a:t>
            </a:r>
          </a:p>
        </p:txBody>
      </p:sp>
      <p:sp>
        <p:nvSpPr>
          <p:cNvPr id="3" name="Plassholder for innhold 2"/>
          <p:cNvSpPr>
            <a:spLocks noGrp="1"/>
          </p:cNvSpPr>
          <p:nvPr>
            <p:ph idx="1"/>
          </p:nvPr>
        </p:nvSpPr>
        <p:spPr/>
        <p:txBody>
          <a:bodyPr/>
          <a:lstStyle/>
          <a:p>
            <a:r>
              <a:rPr lang="nb-NO" sz="2100" dirty="0"/>
              <a:t>Danmark</a:t>
            </a:r>
          </a:p>
          <a:p>
            <a:pPr>
              <a:buFont typeface="Arial" panose="020B0604020202020204" pitchFamily="34" charset="0"/>
              <a:buChar char="•"/>
            </a:pPr>
            <a:r>
              <a:rPr lang="nb-NO" sz="2100" dirty="0"/>
              <a:t>Allmenboliger</a:t>
            </a:r>
          </a:p>
          <a:p>
            <a:pPr>
              <a:buFont typeface="Arial" panose="020B0604020202020204" pitchFamily="34" charset="0"/>
              <a:buChar char="•"/>
            </a:pPr>
            <a:r>
              <a:rPr lang="nb-NO" sz="2100" dirty="0"/>
              <a:t>Tas inn krav om eierform i reguleringsplaner</a:t>
            </a:r>
          </a:p>
          <a:p>
            <a:pPr>
              <a:buFont typeface="Arial" panose="020B0604020202020204" pitchFamily="34" charset="0"/>
              <a:buChar char="•"/>
            </a:pPr>
            <a:r>
              <a:rPr lang="nb-NO" sz="2100" dirty="0"/>
              <a:t>F.eks. også i et område som Ørestad (sml. Sørenga i Oslo)</a:t>
            </a:r>
          </a:p>
          <a:p>
            <a:pPr>
              <a:buFont typeface="Arial" panose="020B0604020202020204" pitchFamily="34" charset="0"/>
              <a:buChar char="•"/>
            </a:pPr>
            <a:r>
              <a:rPr lang="nb-NO" sz="2100" dirty="0"/>
              <a:t>Reguleringsplan kan brukes til å kreve fordeling av boligkategorier i utbyggingsprosjekt</a:t>
            </a:r>
          </a:p>
          <a:p>
            <a:pPr>
              <a:buFont typeface="Arial" panose="020B0604020202020204" pitchFamily="34" charset="0"/>
              <a:buChar char="•"/>
            </a:pPr>
            <a:r>
              <a:rPr lang="nb-NO" sz="2100" dirty="0"/>
              <a:t>Beboerdemokrati sentralt i allmenboligene</a:t>
            </a:r>
          </a:p>
          <a:p>
            <a:pPr>
              <a:buFont typeface="Arial" panose="020B0604020202020204" pitchFamily="34" charset="0"/>
              <a:buChar char="•"/>
            </a:pPr>
            <a:r>
              <a:rPr lang="nb-NO" sz="2100" dirty="0"/>
              <a:t>Finansieres ved støtte og ved at beboere betaler leie – men det er eierboliger</a:t>
            </a:r>
          </a:p>
          <a:p>
            <a:pPr>
              <a:buFont typeface="Arial" panose="020B0604020202020204" pitchFamily="34" charset="0"/>
              <a:buChar char="•"/>
            </a:pPr>
            <a:r>
              <a:rPr lang="nb-NO" sz="2100" dirty="0"/>
              <a:t>At det er beboerne som eier, kollektivt, har vært helt avgjørende for å stanse høyresidas framstøt for å oppløse boformen</a:t>
            </a:r>
          </a:p>
          <a:p>
            <a:pPr>
              <a:buFont typeface="Arial" panose="020B0604020202020204" pitchFamily="34" charset="0"/>
              <a:buChar char="•"/>
            </a:pPr>
            <a:endParaRPr lang="nb-NO" sz="2100" dirty="0"/>
          </a:p>
        </p:txBody>
      </p:sp>
    </p:spTree>
    <p:extLst>
      <p:ext uri="{BB962C8B-B14F-4D97-AF65-F5344CB8AC3E}">
        <p14:creationId xmlns:p14="http://schemas.microsoft.com/office/powerpoint/2010/main" val="3060652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To syn på sosial boligpolitikk</a:t>
            </a:r>
          </a:p>
        </p:txBody>
      </p:sp>
      <p:sp>
        <p:nvSpPr>
          <p:cNvPr id="3" name="Plassholder for innhold 2"/>
          <p:cNvSpPr>
            <a:spLocks noGrp="1"/>
          </p:cNvSpPr>
          <p:nvPr>
            <p:ph idx="1"/>
          </p:nvPr>
        </p:nvSpPr>
        <p:spPr/>
        <p:txBody>
          <a:bodyPr/>
          <a:lstStyle/>
          <a:p>
            <a:pPr marL="457200" indent="-457200">
              <a:buFont typeface="Arial" panose="020B0604020202020204" pitchFamily="34" charset="0"/>
              <a:buChar char="•"/>
            </a:pPr>
            <a:r>
              <a:rPr lang="nb-NO" sz="2400" dirty="0"/>
              <a:t>Rådende politikk: Boliger for de svakeste som på individuelt grunnlag skal hjelpe dem inn i boligmarkedet – preges av individuelle støtteordninger – markedet bestemmer. Rimelige boliger skal sikres med lav kvalitet og små leiligheter</a:t>
            </a:r>
          </a:p>
          <a:p>
            <a:pPr marL="457200" indent="-457200">
              <a:buFont typeface="Arial" panose="020B0604020202020204" pitchFamily="34" charset="0"/>
              <a:buChar char="•"/>
            </a:pPr>
            <a:r>
              <a:rPr lang="nb-NO" sz="2400" dirty="0"/>
              <a:t>Mål: En inkluderende boligbygging som skal sikre alle mulighet for en rimelig bolig og sikre sosial bærekraft – sikre et mangfoldig og inkluderende bomiljø i hele Oslo-området. Sikre stabile oppvekstmiljøer</a:t>
            </a:r>
          </a:p>
        </p:txBody>
      </p:sp>
    </p:spTree>
    <p:extLst>
      <p:ext uri="{BB962C8B-B14F-4D97-AF65-F5344CB8AC3E}">
        <p14:creationId xmlns:p14="http://schemas.microsoft.com/office/powerpoint/2010/main" val="1253149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Finland</a:t>
            </a:r>
          </a:p>
        </p:txBody>
      </p:sp>
      <p:sp>
        <p:nvSpPr>
          <p:cNvPr id="3" name="Plassholder for innhold 2"/>
          <p:cNvSpPr>
            <a:spLocks noGrp="1"/>
          </p:cNvSpPr>
          <p:nvPr>
            <p:ph idx="1"/>
          </p:nvPr>
        </p:nvSpPr>
        <p:spPr/>
        <p:txBody>
          <a:bodyPr/>
          <a:lstStyle/>
          <a:p>
            <a:pPr marL="0" indent="0"/>
            <a:r>
              <a:rPr lang="nb-NO" sz="1800" dirty="0"/>
              <a:t>Finland:</a:t>
            </a:r>
          </a:p>
          <a:p>
            <a:pPr>
              <a:buFont typeface="Arial" panose="020B0604020202020204" pitchFamily="34" charset="0"/>
              <a:buChar char="•"/>
            </a:pPr>
            <a:r>
              <a:rPr lang="nb-NO" sz="1800" dirty="0"/>
              <a:t>Stor leiesektor</a:t>
            </a:r>
          </a:p>
          <a:p>
            <a:pPr>
              <a:buFont typeface="Arial" panose="020B0604020202020204" pitchFamily="34" charset="0"/>
              <a:buChar char="•"/>
            </a:pPr>
            <a:r>
              <a:rPr lang="nb-NO" sz="1800" dirty="0"/>
              <a:t>14% av boligmarkedet ikke-kommersielle leieboliger</a:t>
            </a:r>
          </a:p>
          <a:p>
            <a:pPr>
              <a:buFont typeface="Arial" panose="020B0604020202020204" pitchFamily="34" charset="0"/>
              <a:buChar char="•"/>
            </a:pPr>
            <a:r>
              <a:rPr lang="nb-NO" sz="1800" dirty="0"/>
              <a:t>Ingen krav om at du må flytte selv om du etter noen tid tjener mer enn inntakskravet ved tildeling – et hovedpunkt når Finland vurderes som et vellykket eksempel på inkluderende boligbygging</a:t>
            </a:r>
          </a:p>
          <a:p>
            <a:pPr>
              <a:buFont typeface="Arial" panose="020B0604020202020204" pitchFamily="34" charset="0"/>
              <a:buChar char="•"/>
            </a:pPr>
            <a:r>
              <a:rPr lang="nb-NO" sz="1800" dirty="0"/>
              <a:t>Helsinki 2013 – snittleie 1140 SEK/</a:t>
            </a:r>
            <a:r>
              <a:rPr lang="nb-NO" sz="1800" dirty="0" err="1"/>
              <a:t>kv.m</a:t>
            </a:r>
            <a:r>
              <a:rPr lang="nb-NO" sz="1800" dirty="0"/>
              <a:t>. i året – kommersielt 1890 SEK/</a:t>
            </a:r>
            <a:r>
              <a:rPr lang="nb-NO" sz="1800" dirty="0" err="1"/>
              <a:t>kv.m</a:t>
            </a:r>
            <a:r>
              <a:rPr lang="nb-NO" sz="1800" dirty="0"/>
              <a:t>. </a:t>
            </a:r>
          </a:p>
          <a:p>
            <a:pPr>
              <a:buFont typeface="Arial" panose="020B0604020202020204" pitchFamily="34" charset="0"/>
              <a:buChar char="•"/>
            </a:pPr>
            <a:r>
              <a:rPr lang="nb-NO" sz="1800" dirty="0"/>
              <a:t>Pris reguleres etter indeks</a:t>
            </a:r>
          </a:p>
          <a:p>
            <a:pPr>
              <a:buFont typeface="Arial" panose="020B0604020202020204" pitchFamily="34" charset="0"/>
              <a:buChar char="•"/>
            </a:pPr>
            <a:r>
              <a:rPr lang="nb-NO" sz="1800" dirty="0"/>
              <a:t>Hevdes å være det land i EU som har lyktes best med videreføring av sosial boligpolitikk**</a:t>
            </a:r>
          </a:p>
          <a:p>
            <a:pPr>
              <a:buFont typeface="Arial" panose="020B0604020202020204" pitchFamily="34" charset="0"/>
              <a:buChar char="•"/>
            </a:pPr>
            <a:endParaRPr lang="nb-NO" dirty="0"/>
          </a:p>
          <a:p>
            <a:pPr marL="0" indent="0" algn="r"/>
            <a:r>
              <a:rPr lang="nb-NO" sz="1050" dirty="0"/>
              <a:t>* hemhyra.se 22/4-14 * *The </a:t>
            </a:r>
            <a:r>
              <a:rPr lang="nb-NO" sz="1050" dirty="0" err="1"/>
              <a:t>Guardian</a:t>
            </a:r>
            <a:r>
              <a:rPr lang="nb-NO" sz="1050" dirty="0"/>
              <a:t> 14/9 - 2016</a:t>
            </a:r>
          </a:p>
          <a:p>
            <a:endParaRPr lang="nb-NO" dirty="0"/>
          </a:p>
        </p:txBody>
      </p:sp>
    </p:spTree>
    <p:extLst>
      <p:ext uri="{BB962C8B-B14F-4D97-AF65-F5344CB8AC3E}">
        <p14:creationId xmlns:p14="http://schemas.microsoft.com/office/powerpoint/2010/main" val="17618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Suksesskriterier</a:t>
            </a:r>
            <a:endParaRPr lang="nb-NO" dirty="0"/>
          </a:p>
        </p:txBody>
      </p:sp>
      <p:sp>
        <p:nvSpPr>
          <p:cNvPr id="3" name="Plassholder for innhold 2"/>
          <p:cNvSpPr>
            <a:spLocks noGrp="1"/>
          </p:cNvSpPr>
          <p:nvPr>
            <p:ph idx="1"/>
          </p:nvPr>
        </p:nvSpPr>
        <p:spPr>
          <a:xfrm>
            <a:off x="685800" y="1752600"/>
            <a:ext cx="7772400" cy="4343400"/>
          </a:xfrm>
        </p:spPr>
        <p:txBody>
          <a:bodyPr/>
          <a:lstStyle/>
          <a:p>
            <a:pPr marL="457200" indent="-457200">
              <a:buFont typeface="Arial" panose="020B0604020202020204" pitchFamily="34" charset="0"/>
              <a:buChar char="•"/>
            </a:pPr>
            <a:r>
              <a:rPr lang="nb-NO" sz="2800" dirty="0" smtClean="0"/>
              <a:t>Ikke kast ut leietaker hvis økonomien bedres (Finland – hevdes å være eneste EU-land som har klart å bedre forhold for boligtrengende)</a:t>
            </a:r>
          </a:p>
          <a:p>
            <a:pPr marL="457200" indent="-457200">
              <a:buFont typeface="Arial" panose="020B0604020202020204" pitchFamily="34" charset="0"/>
              <a:buChar char="•"/>
            </a:pPr>
            <a:r>
              <a:rPr lang="nb-NO" sz="2800" dirty="0" smtClean="0"/>
              <a:t>Stanse «Right to </a:t>
            </a:r>
            <a:r>
              <a:rPr lang="nb-NO" sz="2800" dirty="0" err="1" smtClean="0"/>
              <a:t>buy</a:t>
            </a:r>
            <a:r>
              <a:rPr lang="nb-NO" sz="2800" dirty="0" smtClean="0"/>
              <a:t>» (Skottland – begrenses skadevirkningene av slike ordninger i England)</a:t>
            </a:r>
          </a:p>
          <a:p>
            <a:pPr marL="457200" indent="-457200">
              <a:buFont typeface="Arial" panose="020B0604020202020204" pitchFamily="34" charset="0"/>
              <a:buChar char="•"/>
            </a:pPr>
            <a:r>
              <a:rPr lang="nb-NO" sz="2800" dirty="0" smtClean="0"/>
              <a:t>Kollektiv eiendomsrett har stanset ødelegging av allmenboliger i DK</a:t>
            </a:r>
          </a:p>
          <a:p>
            <a:pPr marL="457200" indent="-457200">
              <a:buFont typeface="Arial" panose="020B0604020202020204" pitchFamily="34" charset="0"/>
              <a:buChar char="•"/>
            </a:pPr>
            <a:r>
              <a:rPr lang="nb-NO" sz="2800" dirty="0" smtClean="0"/>
              <a:t>Trenger ikke bryte med eierlinja – men du må bryte forbindelseslinjen mellom eier og kjøper - tilbakekjøpsplikt</a:t>
            </a:r>
            <a:endParaRPr lang="nb-NO" sz="2800" dirty="0"/>
          </a:p>
        </p:txBody>
      </p:sp>
    </p:spTree>
    <p:extLst>
      <p:ext uri="{BB962C8B-B14F-4D97-AF65-F5344CB8AC3E}">
        <p14:creationId xmlns:p14="http://schemas.microsoft.com/office/powerpoint/2010/main" val="4144259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NIBRs vurdering</a:t>
            </a:r>
          </a:p>
        </p:txBody>
      </p:sp>
      <p:sp>
        <p:nvSpPr>
          <p:cNvPr id="3" name="Plassholder for innhold 2"/>
          <p:cNvSpPr>
            <a:spLocks noGrp="1"/>
          </p:cNvSpPr>
          <p:nvPr>
            <p:ph idx="1"/>
          </p:nvPr>
        </p:nvSpPr>
        <p:spPr/>
        <p:txBody>
          <a:bodyPr/>
          <a:lstStyle/>
          <a:p>
            <a:pPr>
              <a:buFont typeface="Arial" panose="020B0604020202020204" pitchFamily="34" charset="0"/>
              <a:buChar char="•"/>
            </a:pPr>
            <a:r>
              <a:rPr lang="nb-NO" i="1" dirty="0"/>
              <a:t>Lovverket i flere andre land er utformet slik at lite av kostnadene ved å framstille rimeligere boliger tas av kommunen. Det er i stedet utbyggerne og indirekte eiere av grunn som gjennom reduserte inntekter på tomtesalg skal bidra til det ønskede boligtilbudet. På tomter der bidragene fra grunneierne ikke er tilstrekkelig benyttes statlige låne- og støtteordninger.</a:t>
            </a:r>
          </a:p>
          <a:p>
            <a:pPr marL="0" indent="0" algn="r"/>
            <a:endParaRPr lang="nb-NO" sz="1050" dirty="0"/>
          </a:p>
          <a:p>
            <a:pPr marL="0" indent="0" algn="r"/>
            <a:r>
              <a:rPr lang="nb-NO" sz="1050" dirty="0"/>
              <a:t>NIBR rapport 2014:8  (Barlindhaug, Holm, Nordahl, </a:t>
            </a:r>
            <a:r>
              <a:rPr lang="nb-NO" sz="1050" dirty="0" err="1"/>
              <a:t>Renå</a:t>
            </a:r>
            <a:r>
              <a:rPr lang="nb-NO" sz="1050" dirty="0"/>
              <a:t>)</a:t>
            </a:r>
          </a:p>
          <a:p>
            <a:pPr marL="0" indent="0"/>
            <a:endParaRPr lang="nb-NO" dirty="0"/>
          </a:p>
          <a:p>
            <a:endParaRPr lang="nb-NO" dirty="0"/>
          </a:p>
        </p:txBody>
      </p:sp>
    </p:spTree>
    <p:extLst>
      <p:ext uri="{BB962C8B-B14F-4D97-AF65-F5344CB8AC3E}">
        <p14:creationId xmlns:p14="http://schemas.microsoft.com/office/powerpoint/2010/main" val="1572742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Oppsummerende forslag til tiltak</a:t>
            </a:r>
          </a:p>
        </p:txBody>
      </p:sp>
      <p:sp>
        <p:nvSpPr>
          <p:cNvPr id="3" name="Plassholder for innhold 2"/>
          <p:cNvSpPr>
            <a:spLocks noGrp="1"/>
          </p:cNvSpPr>
          <p:nvPr>
            <p:ph idx="1"/>
          </p:nvPr>
        </p:nvSpPr>
        <p:spPr/>
        <p:txBody>
          <a:bodyPr/>
          <a:lstStyle/>
          <a:p>
            <a:pPr>
              <a:buFont typeface="Arial" panose="020B0604020202020204" pitchFamily="34" charset="0"/>
              <a:buChar char="•"/>
            </a:pPr>
            <a:r>
              <a:rPr lang="nb-NO" sz="2800" dirty="0"/>
              <a:t>Avtaler må inngås før detaljplanlegging</a:t>
            </a:r>
          </a:p>
          <a:p>
            <a:pPr>
              <a:buFont typeface="Arial" panose="020B0604020202020204" pitchFamily="34" charset="0"/>
              <a:buChar char="•"/>
            </a:pPr>
            <a:r>
              <a:rPr lang="nb-NO" sz="2800" dirty="0"/>
              <a:t>Utbyggingsavtaler på plass før en bestemmer omfang</a:t>
            </a:r>
          </a:p>
          <a:p>
            <a:pPr>
              <a:buFont typeface="Arial" panose="020B0604020202020204" pitchFamily="34" charset="0"/>
              <a:buChar char="•"/>
            </a:pPr>
            <a:r>
              <a:rPr lang="nb-NO" sz="2800" dirty="0"/>
              <a:t>Pris må baseres på dagens bruk  - ikke framtidig bruk</a:t>
            </a:r>
          </a:p>
          <a:p>
            <a:pPr>
              <a:buFont typeface="Arial" panose="020B0604020202020204" pitchFamily="34" charset="0"/>
              <a:buChar char="•"/>
            </a:pPr>
            <a:r>
              <a:rPr lang="nb-NO" sz="2800" dirty="0"/>
              <a:t>Flytte detaljplanlegging fra utbygger til kommune – planlegging gir makt</a:t>
            </a:r>
          </a:p>
          <a:p>
            <a:pPr>
              <a:buFont typeface="Arial" panose="020B0604020202020204" pitchFamily="34" charset="0"/>
              <a:buChar char="•"/>
            </a:pPr>
            <a:r>
              <a:rPr lang="nb-NO" sz="2800" dirty="0"/>
              <a:t>Bruk kommunal og statlig eiendom aktivt </a:t>
            </a:r>
          </a:p>
          <a:p>
            <a:pPr>
              <a:buFont typeface="Arial" panose="020B0604020202020204" pitchFamily="34" charset="0"/>
              <a:buChar char="•"/>
            </a:pPr>
            <a:r>
              <a:rPr lang="nb-NO" sz="2800" dirty="0"/>
              <a:t>Bruk ekspropriasjon til boligformål</a:t>
            </a:r>
          </a:p>
        </p:txBody>
      </p:sp>
    </p:spTree>
    <p:extLst>
      <p:ext uri="{BB962C8B-B14F-4D97-AF65-F5344CB8AC3E}">
        <p14:creationId xmlns:p14="http://schemas.microsoft.com/office/powerpoint/2010/main" val="1686669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Husbankens rolle</a:t>
            </a:r>
            <a:endParaRPr lang="nb-NO" dirty="0"/>
          </a:p>
        </p:txBody>
      </p:sp>
      <p:sp>
        <p:nvSpPr>
          <p:cNvPr id="3" name="Plassholder for innhold 2"/>
          <p:cNvSpPr>
            <a:spLocks noGrp="1"/>
          </p:cNvSpPr>
          <p:nvPr>
            <p:ph idx="1"/>
          </p:nvPr>
        </p:nvSpPr>
        <p:spPr/>
        <p:txBody>
          <a:bodyPr/>
          <a:lstStyle/>
          <a:p>
            <a:pPr marL="457200" indent="-457200">
              <a:buFont typeface="Arial" panose="020B0604020202020204" pitchFamily="34" charset="0"/>
              <a:buChar char="•"/>
            </a:pPr>
            <a:r>
              <a:rPr lang="nb-NO" dirty="0" smtClean="0"/>
              <a:t>Fond som kan understøtte tredje boligsektor (ei/leie) der det ikke er nok å hente midler fra utbygging</a:t>
            </a:r>
          </a:p>
          <a:p>
            <a:pPr marL="457200" indent="-457200">
              <a:buFont typeface="Arial" panose="020B0604020202020204" pitchFamily="34" charset="0"/>
              <a:buChar char="•"/>
            </a:pPr>
            <a:r>
              <a:rPr lang="nb-NO" dirty="0" smtClean="0"/>
              <a:t>Fond kan sikre økonomi ved tilbakekjøp</a:t>
            </a:r>
          </a:p>
          <a:p>
            <a:pPr marL="457200" indent="-457200">
              <a:buFont typeface="Arial" panose="020B0604020202020204" pitchFamily="34" charset="0"/>
              <a:buChar char="•"/>
            </a:pPr>
            <a:r>
              <a:rPr lang="nb-NO" dirty="0" smtClean="0"/>
              <a:t>Kunnskap om hvordan forvalte og hvordan fordele boliger</a:t>
            </a:r>
          </a:p>
          <a:p>
            <a:pPr marL="457200" indent="-457200">
              <a:buFont typeface="Arial" panose="020B0604020202020204" pitchFamily="34" charset="0"/>
              <a:buChar char="•"/>
            </a:pPr>
            <a:r>
              <a:rPr lang="nb-NO" dirty="0" smtClean="0"/>
              <a:t>Viktig at det ikke skal være boliger bare for de som er dårligst økonomisk stilt</a:t>
            </a:r>
          </a:p>
          <a:p>
            <a:pPr marL="457200" indent="-457200">
              <a:buFont typeface="Arial" panose="020B0604020202020204" pitchFamily="34" charset="0"/>
              <a:buChar char="•"/>
            </a:pPr>
            <a:endParaRPr lang="nb-NO" dirty="0"/>
          </a:p>
        </p:txBody>
      </p:sp>
    </p:spTree>
    <p:extLst>
      <p:ext uri="{BB962C8B-B14F-4D97-AF65-F5344CB8AC3E}">
        <p14:creationId xmlns:p14="http://schemas.microsoft.com/office/powerpoint/2010/main" val="2265387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Mulighetene kan brukes bedre</a:t>
            </a:r>
          </a:p>
        </p:txBody>
      </p:sp>
      <p:sp>
        <p:nvSpPr>
          <p:cNvPr id="3" name="Plassholder for innhold 2"/>
          <p:cNvSpPr>
            <a:spLocks noGrp="1"/>
          </p:cNvSpPr>
          <p:nvPr>
            <p:ph idx="1"/>
          </p:nvPr>
        </p:nvSpPr>
        <p:spPr/>
        <p:txBody>
          <a:bodyPr/>
          <a:lstStyle/>
          <a:p>
            <a:pPr marL="457200" indent="-457200">
              <a:buFont typeface="Arial" panose="020B0604020202020204" pitchFamily="34" charset="0"/>
              <a:buChar char="•"/>
            </a:pPr>
            <a:r>
              <a:rPr lang="nb-NO" dirty="0"/>
              <a:t>Med eie til tomt, også bare delvis, gir det et vesentlig større spillerom enn bare utbyggingsavtaler i tradisjonell forstand</a:t>
            </a:r>
          </a:p>
          <a:p>
            <a:pPr marL="457200" indent="-457200">
              <a:buFont typeface="Arial" panose="020B0604020202020204" pitchFamily="34" charset="0"/>
              <a:buChar char="•"/>
            </a:pPr>
            <a:r>
              <a:rPr lang="nb-NO" dirty="0"/>
              <a:t>Unntak fra plan og bygningsloven, sml. Bærum på Fornebu som har fått unntak for sosial infrastruktur </a:t>
            </a:r>
            <a:endParaRPr lang="nb-NO" dirty="0" smtClean="0"/>
          </a:p>
          <a:p>
            <a:pPr marL="457200" indent="-457200">
              <a:buFont typeface="Arial" panose="020B0604020202020204" pitchFamily="34" charset="0"/>
              <a:buChar char="•"/>
            </a:pPr>
            <a:r>
              <a:rPr lang="nb-NO" dirty="0" smtClean="0"/>
              <a:t>Gjengs leie – et </a:t>
            </a:r>
            <a:r>
              <a:rPr lang="nb-NO" smtClean="0"/>
              <a:t>stort problem</a:t>
            </a:r>
            <a:endParaRPr lang="nb-NO" dirty="0"/>
          </a:p>
          <a:p>
            <a:pPr marL="0" indent="0"/>
            <a:endParaRPr lang="nb-NO" dirty="0"/>
          </a:p>
        </p:txBody>
      </p:sp>
    </p:spTree>
    <p:extLst>
      <p:ext uri="{BB962C8B-B14F-4D97-AF65-F5344CB8AC3E}">
        <p14:creationId xmlns:p14="http://schemas.microsoft.com/office/powerpoint/2010/main" val="1922690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 inkluderende boligpolitikk</a:t>
            </a:r>
          </a:p>
        </p:txBody>
      </p:sp>
      <p:sp>
        <p:nvSpPr>
          <p:cNvPr id="3" name="Plassholder for innhold 2"/>
          <p:cNvSpPr>
            <a:spLocks noGrp="1"/>
          </p:cNvSpPr>
          <p:nvPr>
            <p:ph idx="1"/>
          </p:nvPr>
        </p:nvSpPr>
        <p:spPr/>
        <p:txBody>
          <a:bodyPr/>
          <a:lstStyle/>
          <a:p>
            <a:r>
              <a:rPr lang="nb-NO" sz="2400" dirty="0"/>
              <a:t>Engelsk: Inclusionary Housing:</a:t>
            </a:r>
          </a:p>
          <a:p>
            <a:pPr marL="457200" indent="-457200">
              <a:buFont typeface="Arial" panose="020B0604020202020204" pitchFamily="34" charset="0"/>
              <a:buChar char="•"/>
            </a:pPr>
            <a:r>
              <a:rPr lang="nb-NO" sz="2400" dirty="0"/>
              <a:t>En boligpolitikk som skal inkludere mange forskjellige befolkningsgrupper i samme område – krav til eierform og forvaltning inn i reguleringsplan/utbyggingsavtale</a:t>
            </a:r>
          </a:p>
          <a:p>
            <a:pPr marL="457200" indent="-457200">
              <a:buFont typeface="Arial" panose="020B0604020202020204" pitchFamily="34" charset="0"/>
              <a:buChar char="•"/>
            </a:pPr>
            <a:r>
              <a:rPr lang="nb-NO" sz="2400" dirty="0"/>
              <a:t>Amerikansk definisjon: Bidrag fra de verdier markedet skaper skal brukes til å sikre boliger for en bredere målgruppe enn de som har råd til å betale markedspris – i et område – eller utenfor området</a:t>
            </a:r>
          </a:p>
        </p:txBody>
      </p:sp>
    </p:spTree>
    <p:extLst>
      <p:ext uri="{BB962C8B-B14F-4D97-AF65-F5344CB8AC3E}">
        <p14:creationId xmlns:p14="http://schemas.microsoft.com/office/powerpoint/2010/main" val="162792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Oppvekststedets betydning</a:t>
            </a:r>
          </a:p>
        </p:txBody>
      </p:sp>
      <p:sp>
        <p:nvSpPr>
          <p:cNvPr id="3" name="Plassholder for innhold 2"/>
          <p:cNvSpPr>
            <a:spLocks noGrp="1"/>
          </p:cNvSpPr>
          <p:nvPr>
            <p:ph idx="1"/>
          </p:nvPr>
        </p:nvSpPr>
        <p:spPr/>
        <p:txBody>
          <a:bodyPr/>
          <a:lstStyle/>
          <a:p>
            <a:pPr marL="457200" indent="-457200">
              <a:buFont typeface="Arial" panose="020B0604020202020204" pitchFamily="34" charset="0"/>
              <a:buChar char="•"/>
            </a:pPr>
            <a:r>
              <a:rPr lang="nb-NO" sz="2400" i="1" dirty="0"/>
              <a:t>Forskningen viser at det å bo i et område med mange naboer som har dårlige levekår, lav inntekt og utdannelse kan redusere ens livssjanser. Foreldrenes og familiens ressurser – oftest omtalt som sosial bakgrunn – har absolutt størst betydning for barn og unges livssjanser, men denne rapporten viser at andre arenaer som skole og nabolag har begge signifikante eller klare effekter på barnas utvikling og sosiale mobilitet.</a:t>
            </a:r>
            <a:endParaRPr lang="nb-NO" sz="2400" dirty="0"/>
          </a:p>
          <a:p>
            <a:endParaRPr lang="nb-NO" dirty="0"/>
          </a:p>
          <a:p>
            <a:pPr algn="r"/>
            <a:r>
              <a:rPr lang="nb-NO" sz="1600" dirty="0"/>
              <a:t>Brattbakk, Andersen: Oppvekststedets betydning for barn og unge. </a:t>
            </a:r>
          </a:p>
          <a:p>
            <a:pPr algn="r"/>
            <a:r>
              <a:rPr lang="nb-NO" sz="1600" dirty="0"/>
              <a:t>Nabolaget som ressurs og utfordring. AFI Rapport 02:2017</a:t>
            </a:r>
          </a:p>
          <a:p>
            <a:pPr algn="r"/>
            <a:r>
              <a:rPr lang="nb-NO" sz="1600" dirty="0"/>
              <a:t>  </a:t>
            </a:r>
          </a:p>
        </p:txBody>
      </p:sp>
    </p:spTree>
    <p:extLst>
      <p:ext uri="{BB962C8B-B14F-4D97-AF65-F5344CB8AC3E}">
        <p14:creationId xmlns:p14="http://schemas.microsoft.com/office/powerpoint/2010/main" val="178699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med mobilitet? </a:t>
            </a:r>
            <a:r>
              <a:rPr lang="nb-NO" sz="1400" dirty="0"/>
              <a:t>(NTB, gjengitt i Aftenposten 8/1-18)</a:t>
            </a:r>
          </a:p>
        </p:txBody>
      </p:sp>
      <p:sp>
        <p:nvSpPr>
          <p:cNvPr id="3" name="Plassholder for innhold 2"/>
          <p:cNvSpPr>
            <a:spLocks noGrp="1"/>
          </p:cNvSpPr>
          <p:nvPr>
            <p:ph idx="1"/>
          </p:nvPr>
        </p:nvSpPr>
        <p:spPr/>
        <p:txBody>
          <a:bodyPr/>
          <a:lstStyle/>
          <a:p>
            <a:pPr marL="457200" indent="-457200">
              <a:buFont typeface="Arial" panose="020B0604020202020204" pitchFamily="34" charset="0"/>
              <a:buChar char="•"/>
            </a:pPr>
            <a:r>
              <a:rPr lang="nb-NO" sz="2400" b="1" i="1" dirty="0"/>
              <a:t>Oslo-rektor mener boligmarkedet hindrer integrering</a:t>
            </a:r>
          </a:p>
          <a:p>
            <a:pPr marL="457200" indent="-457200">
              <a:buFont typeface="Arial" panose="020B0604020202020204" pitchFamily="34" charset="0"/>
              <a:buChar char="•"/>
            </a:pPr>
            <a:r>
              <a:rPr lang="nb-NO" sz="2400" i="1" dirty="0"/>
              <a:t>Rektor Terje Andersen på Tøyen skole mener stadig flytting hindrer integrering. Han får støtte fra forsker Terje Wessel. </a:t>
            </a:r>
          </a:p>
          <a:p>
            <a:pPr marL="457200" indent="-457200">
              <a:buFont typeface="Arial" panose="020B0604020202020204" pitchFamily="34" charset="0"/>
              <a:buChar char="•"/>
            </a:pPr>
            <a:r>
              <a:rPr lang="nb-NO" sz="2400" i="1" dirty="0"/>
              <a:t>Mens 75 prosent av den norske majoritetsbefolkningen bor i en bolig de eier selv, eier kun 42 prosent av innvandrere egen bolig.</a:t>
            </a:r>
          </a:p>
          <a:p>
            <a:pPr marL="457200" indent="-457200">
              <a:buFont typeface="Arial" panose="020B0604020202020204" pitchFamily="34" charset="0"/>
              <a:buChar char="•"/>
            </a:pPr>
            <a:endParaRPr lang="nb-NO" sz="2400" dirty="0"/>
          </a:p>
          <a:p>
            <a:pPr marL="457200" indent="-457200">
              <a:buFont typeface="Arial" panose="020B0604020202020204" pitchFamily="34" charset="0"/>
              <a:buChar char="•"/>
            </a:pPr>
            <a:r>
              <a:rPr lang="nb-NO" sz="2400" dirty="0"/>
              <a:t>Hvordan utvikle en boligpolitikk som begrenser flytting fordi alle boområder (ideelt sett) skal være attraktive?</a:t>
            </a:r>
          </a:p>
          <a:p>
            <a:pPr marL="457200" indent="-457200">
              <a:buFont typeface="Arial" panose="020B0604020202020204" pitchFamily="34" charset="0"/>
              <a:buChar char="•"/>
            </a:pPr>
            <a:endParaRPr lang="nb-NO" sz="2400" dirty="0"/>
          </a:p>
        </p:txBody>
      </p:sp>
    </p:spTree>
    <p:extLst>
      <p:ext uri="{BB962C8B-B14F-4D97-AF65-F5344CB8AC3E}">
        <p14:creationId xmlns:p14="http://schemas.microsoft.com/office/powerpoint/2010/main" val="1227737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«Solgte til sist – får gevinst på 33 millioner» </a:t>
            </a:r>
            <a:r>
              <a:rPr lang="nb-NO" sz="1200" dirty="0"/>
              <a:t>(Budstikka 12/9-17, basert på DN)</a:t>
            </a:r>
          </a:p>
        </p:txBody>
      </p:sp>
      <p:pic>
        <p:nvPicPr>
          <p:cNvPr id="4" name="Plassholder for innhol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8163" y="2343150"/>
            <a:ext cx="5127674" cy="3086100"/>
          </a:xfrm>
        </p:spPr>
      </p:pic>
      <p:sp>
        <p:nvSpPr>
          <p:cNvPr id="5" name="TekstSylinder 4"/>
          <p:cNvSpPr txBox="1"/>
          <p:nvPr/>
        </p:nvSpPr>
        <p:spPr>
          <a:xfrm>
            <a:off x="7498934" y="2933878"/>
            <a:ext cx="1393545" cy="2585323"/>
          </a:xfrm>
          <a:prstGeom prst="rect">
            <a:avLst/>
          </a:prstGeom>
          <a:noFill/>
        </p:spPr>
        <p:txBody>
          <a:bodyPr wrap="square" rtlCol="0">
            <a:spAutoFit/>
          </a:bodyPr>
          <a:lstStyle/>
          <a:p>
            <a:r>
              <a:rPr lang="nb-NO" sz="1800" dirty="0"/>
              <a:t>AF-gruppen og Profiler kjøper systematisk opp tomter for å spekulere i ny utbygging</a:t>
            </a:r>
          </a:p>
        </p:txBody>
      </p:sp>
    </p:spTree>
    <p:extLst>
      <p:ext uri="{BB962C8B-B14F-4D97-AF65-F5344CB8AC3E}">
        <p14:creationId xmlns:p14="http://schemas.microsoft.com/office/powerpoint/2010/main" val="35755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Fornebu - Bærum</a:t>
            </a:r>
          </a:p>
        </p:txBody>
      </p:sp>
      <p:sp>
        <p:nvSpPr>
          <p:cNvPr id="3" name="Plassholder for innhold 2"/>
          <p:cNvSpPr>
            <a:spLocks noGrp="1"/>
          </p:cNvSpPr>
          <p:nvPr>
            <p:ph idx="1"/>
          </p:nvPr>
        </p:nvSpPr>
        <p:spPr/>
        <p:txBody>
          <a:bodyPr/>
          <a:lstStyle/>
          <a:p>
            <a:pPr marL="457200" indent="-457200">
              <a:buFont typeface="Arial" panose="020B0604020202020204" pitchFamily="34" charset="0"/>
              <a:buChar char="•"/>
            </a:pPr>
            <a:r>
              <a:rPr lang="nb-NO" sz="2400" dirty="0"/>
              <a:t>Åpner nå for å utvide antall boliger fra 6 300 til 11 </a:t>
            </a:r>
            <a:r>
              <a:rPr lang="nb-NO" sz="2400" dirty="0" smtClean="0"/>
              <a:t>000 – første plan 2 500</a:t>
            </a:r>
            <a:endParaRPr lang="nb-NO" sz="2400" dirty="0"/>
          </a:p>
          <a:p>
            <a:pPr marL="457200" indent="-457200">
              <a:buFont typeface="Arial" panose="020B0604020202020204" pitchFamily="34" charset="0"/>
              <a:buChar char="•"/>
            </a:pPr>
            <a:r>
              <a:rPr lang="nb-NO" sz="2400" dirty="0"/>
              <a:t>Pris nå – 110 000 pr. m2</a:t>
            </a:r>
          </a:p>
          <a:p>
            <a:pPr marL="457200" indent="-457200">
              <a:buFont typeface="Arial" panose="020B0604020202020204" pitchFamily="34" charset="0"/>
              <a:buChar char="•"/>
            </a:pPr>
            <a:r>
              <a:rPr lang="nb-NO" sz="2400" dirty="0"/>
              <a:t>Vøyenenga (Bærum Vest)– 70 000 pr. m2</a:t>
            </a:r>
          </a:p>
          <a:p>
            <a:pPr marL="457200" indent="-457200">
              <a:buFont typeface="Arial" panose="020B0604020202020204" pitchFamily="34" charset="0"/>
              <a:buChar char="•"/>
            </a:pPr>
            <a:r>
              <a:rPr lang="nb-NO" sz="2400" dirty="0"/>
              <a:t>Oslo øst – 50 000 pr. m2 (grovt anslag</a:t>
            </a:r>
            <a:r>
              <a:rPr lang="nb-NO" sz="2400" dirty="0" smtClean="0"/>
              <a:t>)</a:t>
            </a:r>
          </a:p>
          <a:p>
            <a:pPr marL="457200" indent="-457200">
              <a:buFont typeface="Arial" panose="020B0604020202020204" pitchFamily="34" charset="0"/>
              <a:buChar char="•"/>
            </a:pPr>
            <a:r>
              <a:rPr lang="nb-NO" sz="2400" dirty="0" smtClean="0"/>
              <a:t>Spikkestad – nye Asker – selges for ca. 45 000 pr. m2</a:t>
            </a:r>
            <a:endParaRPr lang="nb-NO" sz="2400" dirty="0"/>
          </a:p>
          <a:p>
            <a:pPr marL="457200" indent="-457200">
              <a:buFont typeface="Arial" panose="020B0604020202020204" pitchFamily="34" charset="0"/>
              <a:buChar char="•"/>
            </a:pPr>
            <a:r>
              <a:rPr lang="nb-NO" sz="2400" dirty="0"/>
              <a:t>Merprofitt utover vanlig avkastning på 15 – 20 milliarder – brukes til alt annet enn inkluderende boligbygging</a:t>
            </a:r>
          </a:p>
        </p:txBody>
      </p:sp>
    </p:spTree>
    <p:extLst>
      <p:ext uri="{BB962C8B-B14F-4D97-AF65-F5344CB8AC3E}">
        <p14:creationId xmlns:p14="http://schemas.microsoft.com/office/powerpoint/2010/main" val="2138700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5800" y="476672"/>
            <a:ext cx="7947589" cy="1441981"/>
          </a:xfrm>
        </p:spPr>
        <p:txBody>
          <a:bodyPr/>
          <a:lstStyle/>
          <a:p>
            <a:r>
              <a:rPr lang="nb-NO" dirty="0"/>
              <a:t>«Endelig kan Oslo få et akvarium – i Bærum»</a:t>
            </a:r>
          </a:p>
        </p:txBody>
      </p:sp>
      <p:pic>
        <p:nvPicPr>
          <p:cNvPr id="4" name="Plassholder for innhold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35696" y="1918653"/>
            <a:ext cx="5159231" cy="2579616"/>
          </a:xfrm>
        </p:spPr>
      </p:pic>
      <p:sp>
        <p:nvSpPr>
          <p:cNvPr id="5" name="TekstSylinder 4"/>
          <p:cNvSpPr txBox="1"/>
          <p:nvPr/>
        </p:nvSpPr>
        <p:spPr>
          <a:xfrm>
            <a:off x="1259633" y="4725145"/>
            <a:ext cx="6771278" cy="646331"/>
          </a:xfrm>
          <a:prstGeom prst="rect">
            <a:avLst/>
          </a:prstGeom>
          <a:noFill/>
        </p:spPr>
        <p:txBody>
          <a:bodyPr wrap="square" rtlCol="0">
            <a:spAutoFit/>
          </a:bodyPr>
          <a:lstStyle/>
          <a:p>
            <a:r>
              <a:rPr lang="nb-NO" sz="1800" dirty="0"/>
              <a:t>«Selvaag-gruppen skal sørge for at finansieringen dekkes inn, blant annet ved merverdi fra tomtesalg.»  (Aftenposten 26/9 – 2017)</a:t>
            </a:r>
          </a:p>
        </p:txBody>
      </p:sp>
      <p:sp>
        <p:nvSpPr>
          <p:cNvPr id="3" name="TekstSylinder 2"/>
          <p:cNvSpPr txBox="1"/>
          <p:nvPr/>
        </p:nvSpPr>
        <p:spPr>
          <a:xfrm>
            <a:off x="7505344" y="2408311"/>
            <a:ext cx="1435694" cy="3693319"/>
          </a:xfrm>
          <a:prstGeom prst="rect">
            <a:avLst/>
          </a:prstGeom>
          <a:noFill/>
        </p:spPr>
        <p:txBody>
          <a:bodyPr wrap="square" rtlCol="0">
            <a:spAutoFit/>
          </a:bodyPr>
          <a:lstStyle/>
          <a:p>
            <a:r>
              <a:rPr lang="nb-NO" sz="1800" dirty="0"/>
              <a:t>Andre eksempler:</a:t>
            </a:r>
          </a:p>
          <a:p>
            <a:pPr marL="214313" indent="-214313">
              <a:buFontTx/>
              <a:buChar char="-"/>
            </a:pPr>
            <a:r>
              <a:rPr lang="nb-NO" sz="1800" dirty="0"/>
              <a:t>Telenor Arena</a:t>
            </a:r>
          </a:p>
          <a:p>
            <a:pPr marL="214313" indent="-214313">
              <a:buFontTx/>
              <a:buChar char="-"/>
            </a:pPr>
            <a:r>
              <a:rPr lang="nb-NO" sz="1800" dirty="0"/>
              <a:t>Nadderud Stadion</a:t>
            </a:r>
          </a:p>
          <a:p>
            <a:pPr marL="214313" indent="-214313">
              <a:buFontTx/>
              <a:buChar char="-"/>
            </a:pPr>
            <a:r>
              <a:rPr lang="nb-NO" sz="1800" dirty="0"/>
              <a:t>Ballerud</a:t>
            </a:r>
          </a:p>
          <a:p>
            <a:pPr marL="214313" indent="-214313">
              <a:buFontTx/>
              <a:buChar char="-"/>
            </a:pPr>
            <a:r>
              <a:rPr lang="nb-NO" sz="1800" dirty="0" err="1"/>
              <a:t>Skallum</a:t>
            </a:r>
            <a:endParaRPr lang="nb-NO" sz="1800" dirty="0"/>
          </a:p>
          <a:p>
            <a:pPr marL="214313" indent="-214313">
              <a:buFontTx/>
              <a:buChar char="-"/>
            </a:pPr>
            <a:r>
              <a:rPr lang="nb-NO" sz="1800" dirty="0" err="1"/>
              <a:t>Intility</a:t>
            </a:r>
            <a:r>
              <a:rPr lang="nb-NO" sz="1800" dirty="0"/>
              <a:t> Arena</a:t>
            </a:r>
          </a:p>
          <a:p>
            <a:pPr marL="214313" indent="-214313">
              <a:buFontTx/>
              <a:buChar char="-"/>
            </a:pPr>
            <a:r>
              <a:rPr lang="nb-NO" sz="1800" dirty="0"/>
              <a:t>Astrup Fearnley-museet</a:t>
            </a:r>
          </a:p>
        </p:txBody>
      </p:sp>
    </p:spTree>
    <p:extLst>
      <p:ext uri="{BB962C8B-B14F-4D97-AF65-F5344CB8AC3E}">
        <p14:creationId xmlns:p14="http://schemas.microsoft.com/office/powerpoint/2010/main" val="4123851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skal utbygging av Fornebu finansiere?</a:t>
            </a:r>
          </a:p>
        </p:txBody>
      </p:sp>
      <p:sp>
        <p:nvSpPr>
          <p:cNvPr id="3" name="Plassholder for innhold 2"/>
          <p:cNvSpPr>
            <a:spLocks noGrp="1"/>
          </p:cNvSpPr>
          <p:nvPr>
            <p:ph idx="1"/>
          </p:nvPr>
        </p:nvSpPr>
        <p:spPr/>
        <p:txBody>
          <a:bodyPr/>
          <a:lstStyle/>
          <a:p>
            <a:pPr marL="457200" indent="-457200">
              <a:buFont typeface="Arial" panose="020B0604020202020204" pitchFamily="34" charset="0"/>
              <a:buChar char="•"/>
            </a:pPr>
            <a:r>
              <a:rPr lang="nb-NO" dirty="0"/>
              <a:t>3 milliarder (2014-kr) i grunneierbidrag til t-bane</a:t>
            </a:r>
          </a:p>
          <a:p>
            <a:pPr marL="457200" indent="-457200">
              <a:buFont typeface="Arial" panose="020B0604020202020204" pitchFamily="34" charset="0"/>
              <a:buChar char="•"/>
            </a:pPr>
            <a:r>
              <a:rPr lang="nb-NO" dirty="0"/>
              <a:t>Unntak fra plan og bygningsloven åpner for avtaler om bidrag til sosial infrastruktur</a:t>
            </a:r>
          </a:p>
          <a:p>
            <a:pPr marL="457200" indent="-457200">
              <a:buFont typeface="Arial" panose="020B0604020202020204" pitchFamily="34" charset="0"/>
              <a:buChar char="•"/>
            </a:pPr>
            <a:r>
              <a:rPr lang="nb-NO" dirty="0"/>
              <a:t>Tidligere bidrag til skandalen Telenor Arena</a:t>
            </a:r>
          </a:p>
          <a:p>
            <a:pPr marL="457200" indent="-457200">
              <a:buFont typeface="Arial" panose="020B0604020202020204" pitchFamily="34" charset="0"/>
              <a:buChar char="•"/>
            </a:pPr>
            <a:r>
              <a:rPr lang="nb-NO" dirty="0"/>
              <a:t>Men ikke til inkluderende boligbygging</a:t>
            </a:r>
          </a:p>
        </p:txBody>
      </p:sp>
    </p:spTree>
    <p:extLst>
      <p:ext uri="{BB962C8B-B14F-4D97-AF65-F5344CB8AC3E}">
        <p14:creationId xmlns:p14="http://schemas.microsoft.com/office/powerpoint/2010/main" val="1765307510"/>
      </p:ext>
    </p:extLst>
  </p:cSld>
  <p:clrMapOvr>
    <a:masterClrMapping/>
  </p:clrMapOvr>
</p:sld>
</file>

<file path=ppt/theme/theme1.xml><?xml version="1.0" encoding="utf-8"?>
<a:theme xmlns:a="http://schemas.openxmlformats.org/drawingml/2006/main" name="Standard utforming">
  <a:themeElements>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 utforming">
      <a:majorFont>
        <a:latin typeface="Times New Roman"/>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 utform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 utform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1613</TotalTime>
  <Words>1412</Words>
  <Application>Microsoft Office PowerPoint</Application>
  <PresentationFormat>Skjermfremvisning (4:3)</PresentationFormat>
  <Paragraphs>166</Paragraphs>
  <Slides>25</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25</vt:i4>
      </vt:variant>
    </vt:vector>
  </HeadingPairs>
  <TitlesOfParts>
    <vt:vector size="28" baseType="lpstr">
      <vt:lpstr>Arial</vt:lpstr>
      <vt:lpstr>Times New Roman</vt:lpstr>
      <vt:lpstr>Standard utforming</vt:lpstr>
      <vt:lpstr>For en inkluderende og sosial boligpolitikk</vt:lpstr>
      <vt:lpstr>To syn på sosial boligpolitikk</vt:lpstr>
      <vt:lpstr>En inkluderende boligpolitikk</vt:lpstr>
      <vt:lpstr>Oppvekststedets betydning</vt:lpstr>
      <vt:lpstr>Hva med mobilitet? (NTB, gjengitt i Aftenposten 8/1-18)</vt:lpstr>
      <vt:lpstr>«Solgte til sist – får gevinst på 33 millioner» (Budstikka 12/9-17, basert på DN)</vt:lpstr>
      <vt:lpstr>Fornebu - Bærum</vt:lpstr>
      <vt:lpstr>«Endelig kan Oslo få et akvarium – i Bærum»</vt:lpstr>
      <vt:lpstr>Hva skal utbygging av Fornebu finansiere?</vt:lpstr>
      <vt:lpstr> Borettslag med kontrollert omsetning utenfor markedet</vt:lpstr>
      <vt:lpstr>Begrensede virkemidler tilgjengelig i Norge</vt:lpstr>
      <vt:lpstr>Tyskland</vt:lpstr>
      <vt:lpstr>Tyskland 2</vt:lpstr>
      <vt:lpstr>Nederland</vt:lpstr>
      <vt:lpstr>Affordable housing - § 106</vt:lpstr>
      <vt:lpstr>Storbritannia – section 106</vt:lpstr>
      <vt:lpstr>Litt mer om section 106</vt:lpstr>
      <vt:lpstr>Litt mer om section 106 (2)</vt:lpstr>
      <vt:lpstr>Norden</vt:lpstr>
      <vt:lpstr>Finland</vt:lpstr>
      <vt:lpstr>Suksesskriterier</vt:lpstr>
      <vt:lpstr>NIBRs vurdering</vt:lpstr>
      <vt:lpstr>Oppsummerende forslag til tiltak</vt:lpstr>
      <vt:lpstr>Husbankens rolle</vt:lpstr>
      <vt:lpstr>Mulighetene kan brukes bedre</vt:lpstr>
    </vt:vector>
  </TitlesOfParts>
  <Company>DeFacto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Stein Stugu</dc:creator>
  <cp:lastModifiedBy>Stein Stugu</cp:lastModifiedBy>
  <cp:revision>85</cp:revision>
  <dcterms:created xsi:type="dcterms:W3CDTF">2008-11-27T11:23:42Z</dcterms:created>
  <dcterms:modified xsi:type="dcterms:W3CDTF">2019-08-16T12:00:35Z</dcterms:modified>
</cp:coreProperties>
</file>