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0" r:id="rId3"/>
    <p:sldId id="279" r:id="rId4"/>
    <p:sldId id="278" r:id="rId5"/>
    <p:sldId id="258" r:id="rId6"/>
    <p:sldId id="259" r:id="rId7"/>
    <p:sldId id="260" r:id="rId8"/>
    <p:sldId id="262" r:id="rId9"/>
    <p:sldId id="275" r:id="rId10"/>
    <p:sldId id="273" r:id="rId11"/>
    <p:sldId id="280" r:id="rId12"/>
    <p:sldId id="266" r:id="rId13"/>
    <p:sldId id="272" r:id="rId14"/>
    <p:sldId id="281" r:id="rId15"/>
    <p:sldId id="264" r:id="rId16"/>
    <p:sldId id="276" r:id="rId17"/>
    <p:sldId id="261" r:id="rId18"/>
    <p:sldId id="269" r:id="rId19"/>
    <p:sldId id="277" r:id="rId20"/>
    <p:sldId id="267"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L" initials="M"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79" autoAdjust="0"/>
    <p:restoredTop sz="94660"/>
  </p:normalViewPr>
  <p:slideViewPr>
    <p:cSldViewPr snapToGrid="0">
      <p:cViewPr varScale="1">
        <p:scale>
          <a:sx n="68" d="100"/>
          <a:sy n="68" d="100"/>
        </p:scale>
        <p:origin x="46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4F3189-56AC-47E0-B669-093757533EEC}"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en-US"/>
        </a:p>
      </dgm:t>
    </dgm:pt>
    <dgm:pt modelId="{682D6784-9D70-40BC-8C01-3368B10F8BDF}">
      <dgm:prSet/>
      <dgm:spPr/>
      <dgm:t>
        <a:bodyPr/>
        <a:lstStyle/>
        <a:p>
          <a:r>
            <a:rPr lang="nb-NO" dirty="0"/>
            <a:t>1. Kunnskap om grensesetting, kjønnsroller, seksuell trakassering og voldtekt må inngå i  utdanningen av lærere, barnevernspedagoger, politi, helsefaglige profesjoner, sosionomer og barne- og ungdomsarbeidere.</a:t>
          </a:r>
          <a:endParaRPr lang="en-US" dirty="0"/>
        </a:p>
      </dgm:t>
    </dgm:pt>
    <dgm:pt modelId="{25954FF2-D903-498D-B5FB-D25D01EE9E89}" type="parTrans" cxnId="{BEB26E0C-4A32-4BF1-8FBD-20D41396128E}">
      <dgm:prSet/>
      <dgm:spPr/>
      <dgm:t>
        <a:bodyPr/>
        <a:lstStyle/>
        <a:p>
          <a:endParaRPr lang="en-US"/>
        </a:p>
      </dgm:t>
    </dgm:pt>
    <dgm:pt modelId="{C98FBA33-E425-4A3A-9AE2-93DFE35E88DD}" type="sibTrans" cxnId="{BEB26E0C-4A32-4BF1-8FBD-20D41396128E}">
      <dgm:prSet/>
      <dgm:spPr/>
      <dgm:t>
        <a:bodyPr/>
        <a:lstStyle/>
        <a:p>
          <a:endParaRPr lang="en-US"/>
        </a:p>
      </dgm:t>
    </dgm:pt>
    <dgm:pt modelId="{D52C2E3E-86FF-436C-8729-C5018468421F}">
      <dgm:prSet/>
      <dgm:spPr/>
      <dgm:t>
        <a:bodyPr/>
        <a:lstStyle/>
        <a:p>
          <a:r>
            <a:rPr lang="nb-NO"/>
            <a:t>2. Barneskoler ungdomsskoler og videregående skoler skal  gjennomføre obligatorisk undervisning og diskusjon om grensesetting, kjønnsroller, seksuell trakassering og voldtekt for elevene. Lærere må få tilbud om relevant videreutdanning slik at de kan undervise i dette. </a:t>
          </a:r>
          <a:endParaRPr lang="en-US"/>
        </a:p>
      </dgm:t>
    </dgm:pt>
    <dgm:pt modelId="{299B81EB-29AB-4E9F-98A1-C72800A878D0}" type="parTrans" cxnId="{5DDE35E1-DE0B-4B8B-923F-6328F1553773}">
      <dgm:prSet/>
      <dgm:spPr/>
      <dgm:t>
        <a:bodyPr/>
        <a:lstStyle/>
        <a:p>
          <a:endParaRPr lang="en-US"/>
        </a:p>
      </dgm:t>
    </dgm:pt>
    <dgm:pt modelId="{3DF6BF2D-F940-40E6-89C5-62A6281A891D}" type="sibTrans" cxnId="{5DDE35E1-DE0B-4B8B-923F-6328F1553773}">
      <dgm:prSet/>
      <dgm:spPr/>
      <dgm:t>
        <a:bodyPr/>
        <a:lstStyle/>
        <a:p>
          <a:endParaRPr lang="en-US"/>
        </a:p>
      </dgm:t>
    </dgm:pt>
    <dgm:pt modelId="{AA4723B5-8551-4B44-B6AF-C7AB9545067D}">
      <dgm:prSet/>
      <dgm:spPr/>
      <dgm:t>
        <a:bodyPr/>
        <a:lstStyle/>
        <a:p>
          <a:r>
            <a:rPr lang="nb-NO"/>
            <a:t>3. Det må sikres et lavterskeltilbud i alle kommuner med tverrfaglig kompetanse for  personer som er utsatt for voldtekt og andre seksuelle krenkelser. </a:t>
          </a:r>
          <a:endParaRPr lang="en-US"/>
        </a:p>
      </dgm:t>
    </dgm:pt>
    <dgm:pt modelId="{6EDD0A53-F907-418E-BE0A-55D677114AD7}" type="parTrans" cxnId="{EC75FE66-F829-4489-887C-6435CDEBBF1D}">
      <dgm:prSet/>
      <dgm:spPr/>
      <dgm:t>
        <a:bodyPr/>
        <a:lstStyle/>
        <a:p>
          <a:endParaRPr lang="en-US"/>
        </a:p>
      </dgm:t>
    </dgm:pt>
    <dgm:pt modelId="{A4ABCC14-1C90-4234-868F-D3B0B1711CFF}" type="sibTrans" cxnId="{EC75FE66-F829-4489-887C-6435CDEBBF1D}">
      <dgm:prSet/>
      <dgm:spPr/>
      <dgm:t>
        <a:bodyPr/>
        <a:lstStyle/>
        <a:p>
          <a:endParaRPr lang="en-US"/>
        </a:p>
      </dgm:t>
    </dgm:pt>
    <dgm:pt modelId="{21957094-488A-48C7-B44B-E865AE4F6845}">
      <dgm:prSet/>
      <dgm:spPr/>
      <dgm:t>
        <a:bodyPr/>
        <a:lstStyle/>
        <a:p>
          <a:r>
            <a:rPr lang="nb-NO"/>
            <a:t>4. Likestillings- og diskriminerings nemnda må få kompetanse til å håndheve saker om seksuell trakassering.</a:t>
          </a:r>
          <a:endParaRPr lang="en-US"/>
        </a:p>
      </dgm:t>
    </dgm:pt>
    <dgm:pt modelId="{03272190-E3E4-434B-8FBA-6A4850EAF07F}" type="parTrans" cxnId="{56F3FE19-FBE3-48D4-AE13-0D50711809C6}">
      <dgm:prSet/>
      <dgm:spPr/>
      <dgm:t>
        <a:bodyPr/>
        <a:lstStyle/>
        <a:p>
          <a:endParaRPr lang="en-US"/>
        </a:p>
      </dgm:t>
    </dgm:pt>
    <dgm:pt modelId="{19DF7E54-CCAA-4725-916C-69E255BC8D91}" type="sibTrans" cxnId="{56F3FE19-FBE3-48D4-AE13-0D50711809C6}">
      <dgm:prSet/>
      <dgm:spPr/>
      <dgm:t>
        <a:bodyPr/>
        <a:lstStyle/>
        <a:p>
          <a:endParaRPr lang="en-US"/>
        </a:p>
      </dgm:t>
    </dgm:pt>
    <dgm:pt modelId="{0D14F373-42E8-47BE-85B2-8335A8A6C1B8}" type="pres">
      <dgm:prSet presAssocID="{0E4F3189-56AC-47E0-B669-093757533EEC}" presName="diagram" presStyleCnt="0">
        <dgm:presLayoutVars>
          <dgm:dir/>
          <dgm:resizeHandles val="exact"/>
        </dgm:presLayoutVars>
      </dgm:prSet>
      <dgm:spPr/>
    </dgm:pt>
    <dgm:pt modelId="{70C9CEBB-0DCF-4790-B6C7-0F6864945B12}" type="pres">
      <dgm:prSet presAssocID="{682D6784-9D70-40BC-8C01-3368B10F8BDF}" presName="node" presStyleLbl="node1" presStyleIdx="0" presStyleCnt="4">
        <dgm:presLayoutVars>
          <dgm:bulletEnabled val="1"/>
        </dgm:presLayoutVars>
      </dgm:prSet>
      <dgm:spPr/>
    </dgm:pt>
    <dgm:pt modelId="{B8F6C519-4E1C-48EF-8CD9-5493516F2F06}" type="pres">
      <dgm:prSet presAssocID="{C98FBA33-E425-4A3A-9AE2-93DFE35E88DD}" presName="sibTrans" presStyleCnt="0"/>
      <dgm:spPr/>
    </dgm:pt>
    <dgm:pt modelId="{F324059A-39B0-4ECC-A7C7-3DABCBD70A15}" type="pres">
      <dgm:prSet presAssocID="{D52C2E3E-86FF-436C-8729-C5018468421F}" presName="node" presStyleLbl="node1" presStyleIdx="1" presStyleCnt="4">
        <dgm:presLayoutVars>
          <dgm:bulletEnabled val="1"/>
        </dgm:presLayoutVars>
      </dgm:prSet>
      <dgm:spPr/>
    </dgm:pt>
    <dgm:pt modelId="{DB3356AE-6566-43BB-AACC-E8E5EFE2F67C}" type="pres">
      <dgm:prSet presAssocID="{3DF6BF2D-F940-40E6-89C5-62A6281A891D}" presName="sibTrans" presStyleCnt="0"/>
      <dgm:spPr/>
    </dgm:pt>
    <dgm:pt modelId="{5586F61A-5AD4-4616-A240-88FF3F29A1F4}" type="pres">
      <dgm:prSet presAssocID="{AA4723B5-8551-4B44-B6AF-C7AB9545067D}" presName="node" presStyleLbl="node1" presStyleIdx="2" presStyleCnt="4">
        <dgm:presLayoutVars>
          <dgm:bulletEnabled val="1"/>
        </dgm:presLayoutVars>
      </dgm:prSet>
      <dgm:spPr/>
    </dgm:pt>
    <dgm:pt modelId="{858318C8-32CB-4A2C-931F-03FB7EB00E4D}" type="pres">
      <dgm:prSet presAssocID="{A4ABCC14-1C90-4234-868F-D3B0B1711CFF}" presName="sibTrans" presStyleCnt="0"/>
      <dgm:spPr/>
    </dgm:pt>
    <dgm:pt modelId="{0639627E-D604-4844-A617-724B9C2A09E4}" type="pres">
      <dgm:prSet presAssocID="{21957094-488A-48C7-B44B-E865AE4F6845}" presName="node" presStyleLbl="node1" presStyleIdx="3" presStyleCnt="4">
        <dgm:presLayoutVars>
          <dgm:bulletEnabled val="1"/>
        </dgm:presLayoutVars>
      </dgm:prSet>
      <dgm:spPr/>
    </dgm:pt>
  </dgm:ptLst>
  <dgm:cxnLst>
    <dgm:cxn modelId="{B34D5001-66DB-47D1-8BD0-0B273C91FF71}" type="presOf" srcId="{D52C2E3E-86FF-436C-8729-C5018468421F}" destId="{F324059A-39B0-4ECC-A7C7-3DABCBD70A15}" srcOrd="0" destOrd="0" presId="urn:microsoft.com/office/officeart/2005/8/layout/default"/>
    <dgm:cxn modelId="{BEB26E0C-4A32-4BF1-8FBD-20D41396128E}" srcId="{0E4F3189-56AC-47E0-B669-093757533EEC}" destId="{682D6784-9D70-40BC-8C01-3368B10F8BDF}" srcOrd="0" destOrd="0" parTransId="{25954FF2-D903-498D-B5FB-D25D01EE9E89}" sibTransId="{C98FBA33-E425-4A3A-9AE2-93DFE35E88DD}"/>
    <dgm:cxn modelId="{56F3FE19-FBE3-48D4-AE13-0D50711809C6}" srcId="{0E4F3189-56AC-47E0-B669-093757533EEC}" destId="{21957094-488A-48C7-B44B-E865AE4F6845}" srcOrd="3" destOrd="0" parTransId="{03272190-E3E4-434B-8FBA-6A4850EAF07F}" sibTransId="{19DF7E54-CCAA-4725-916C-69E255BC8D91}"/>
    <dgm:cxn modelId="{88D22931-DE55-4626-ABAA-A5D7C59964EB}" type="presOf" srcId="{682D6784-9D70-40BC-8C01-3368B10F8BDF}" destId="{70C9CEBB-0DCF-4790-B6C7-0F6864945B12}" srcOrd="0" destOrd="0" presId="urn:microsoft.com/office/officeart/2005/8/layout/default"/>
    <dgm:cxn modelId="{3A30D05C-92D8-40E9-BB2A-5888B212E6B3}" type="presOf" srcId="{0E4F3189-56AC-47E0-B669-093757533EEC}" destId="{0D14F373-42E8-47BE-85B2-8335A8A6C1B8}" srcOrd="0" destOrd="0" presId="urn:microsoft.com/office/officeart/2005/8/layout/default"/>
    <dgm:cxn modelId="{EC75FE66-F829-4489-887C-6435CDEBBF1D}" srcId="{0E4F3189-56AC-47E0-B669-093757533EEC}" destId="{AA4723B5-8551-4B44-B6AF-C7AB9545067D}" srcOrd="2" destOrd="0" parTransId="{6EDD0A53-F907-418E-BE0A-55D677114AD7}" sibTransId="{A4ABCC14-1C90-4234-868F-D3B0B1711CFF}"/>
    <dgm:cxn modelId="{1670A869-1F1C-4CB1-A174-3E57D64B4D16}" type="presOf" srcId="{21957094-488A-48C7-B44B-E865AE4F6845}" destId="{0639627E-D604-4844-A617-724B9C2A09E4}" srcOrd="0" destOrd="0" presId="urn:microsoft.com/office/officeart/2005/8/layout/default"/>
    <dgm:cxn modelId="{5DDE35E1-DE0B-4B8B-923F-6328F1553773}" srcId="{0E4F3189-56AC-47E0-B669-093757533EEC}" destId="{D52C2E3E-86FF-436C-8729-C5018468421F}" srcOrd="1" destOrd="0" parTransId="{299B81EB-29AB-4E9F-98A1-C72800A878D0}" sibTransId="{3DF6BF2D-F940-40E6-89C5-62A6281A891D}"/>
    <dgm:cxn modelId="{68D891F4-0A9E-4F92-96B4-A54C726AEC66}" type="presOf" srcId="{AA4723B5-8551-4B44-B6AF-C7AB9545067D}" destId="{5586F61A-5AD4-4616-A240-88FF3F29A1F4}" srcOrd="0" destOrd="0" presId="urn:microsoft.com/office/officeart/2005/8/layout/default"/>
    <dgm:cxn modelId="{B3B2F84F-CBA0-4252-9A68-6F3A0CB6B4F4}" type="presParOf" srcId="{0D14F373-42E8-47BE-85B2-8335A8A6C1B8}" destId="{70C9CEBB-0DCF-4790-B6C7-0F6864945B12}" srcOrd="0" destOrd="0" presId="urn:microsoft.com/office/officeart/2005/8/layout/default"/>
    <dgm:cxn modelId="{E900EC38-0116-4DA8-815C-6FFF36BEC87C}" type="presParOf" srcId="{0D14F373-42E8-47BE-85B2-8335A8A6C1B8}" destId="{B8F6C519-4E1C-48EF-8CD9-5493516F2F06}" srcOrd="1" destOrd="0" presId="urn:microsoft.com/office/officeart/2005/8/layout/default"/>
    <dgm:cxn modelId="{B8E624DF-26E8-40D1-BF11-E405BD9BB2E6}" type="presParOf" srcId="{0D14F373-42E8-47BE-85B2-8335A8A6C1B8}" destId="{F324059A-39B0-4ECC-A7C7-3DABCBD70A15}" srcOrd="2" destOrd="0" presId="urn:microsoft.com/office/officeart/2005/8/layout/default"/>
    <dgm:cxn modelId="{D44A2A64-1BE7-44D0-B495-CF41F48CE5ED}" type="presParOf" srcId="{0D14F373-42E8-47BE-85B2-8335A8A6C1B8}" destId="{DB3356AE-6566-43BB-AACC-E8E5EFE2F67C}" srcOrd="3" destOrd="0" presId="urn:microsoft.com/office/officeart/2005/8/layout/default"/>
    <dgm:cxn modelId="{5BAD8F5E-7246-45EE-BAD8-367A2E7FAB3A}" type="presParOf" srcId="{0D14F373-42E8-47BE-85B2-8335A8A6C1B8}" destId="{5586F61A-5AD4-4616-A240-88FF3F29A1F4}" srcOrd="4" destOrd="0" presId="urn:microsoft.com/office/officeart/2005/8/layout/default"/>
    <dgm:cxn modelId="{D5B3E318-45BF-41B4-A356-D3EE5859DC8A}" type="presParOf" srcId="{0D14F373-42E8-47BE-85B2-8335A8A6C1B8}" destId="{858318C8-32CB-4A2C-931F-03FB7EB00E4D}" srcOrd="5" destOrd="0" presId="urn:microsoft.com/office/officeart/2005/8/layout/default"/>
    <dgm:cxn modelId="{F52381C2-BC18-4CF4-A7BA-917BA8322F7B}" type="presParOf" srcId="{0D14F373-42E8-47BE-85B2-8335A8A6C1B8}" destId="{0639627E-D604-4844-A617-724B9C2A09E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9CEBB-0DCF-4790-B6C7-0F6864945B12}">
      <dsp:nvSpPr>
        <dsp:cNvPr id="0" name=""/>
        <dsp:cNvSpPr/>
      </dsp:nvSpPr>
      <dsp:spPr>
        <a:xfrm>
          <a:off x="147875" y="1337"/>
          <a:ext cx="3193702" cy="19162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dirty="0"/>
            <a:t>1. Kunnskap om grensesetting, kjønnsroller, seksuell trakassering og voldtekt må inngå i  utdanningen av lærere, barnevernspedagoger, politi, helsefaglige profesjoner, sosionomer og barne- og ungdomsarbeidere.</a:t>
          </a:r>
          <a:endParaRPr lang="en-US" sz="1500" kern="1200" dirty="0"/>
        </a:p>
      </dsp:txBody>
      <dsp:txXfrm>
        <a:off x="147875" y="1337"/>
        <a:ext cx="3193702" cy="1916221"/>
      </dsp:txXfrm>
    </dsp:sp>
    <dsp:sp modelId="{F324059A-39B0-4ECC-A7C7-3DABCBD70A15}">
      <dsp:nvSpPr>
        <dsp:cNvPr id="0" name=""/>
        <dsp:cNvSpPr/>
      </dsp:nvSpPr>
      <dsp:spPr>
        <a:xfrm>
          <a:off x="3660948" y="1337"/>
          <a:ext cx="3193702" cy="19162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2. Barneskoler ungdomsskoler og videregående skoler skal  gjennomføre obligatorisk undervisning og diskusjon om grensesetting, kjønnsroller, seksuell trakassering og voldtekt for elevene. Lærere må få tilbud om relevant videreutdanning slik at de kan undervise i dette. </a:t>
          </a:r>
          <a:endParaRPr lang="en-US" sz="1500" kern="1200"/>
        </a:p>
      </dsp:txBody>
      <dsp:txXfrm>
        <a:off x="3660948" y="1337"/>
        <a:ext cx="3193702" cy="1916221"/>
      </dsp:txXfrm>
    </dsp:sp>
    <dsp:sp modelId="{5586F61A-5AD4-4616-A240-88FF3F29A1F4}">
      <dsp:nvSpPr>
        <dsp:cNvPr id="0" name=""/>
        <dsp:cNvSpPr/>
      </dsp:nvSpPr>
      <dsp:spPr>
        <a:xfrm>
          <a:off x="7174021" y="1337"/>
          <a:ext cx="3193702" cy="19162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3. Det må sikres et lavterskeltilbud i alle kommuner med tverrfaglig kompetanse for  personer som er utsatt for voldtekt og andre seksuelle krenkelser. </a:t>
          </a:r>
          <a:endParaRPr lang="en-US" sz="1500" kern="1200"/>
        </a:p>
      </dsp:txBody>
      <dsp:txXfrm>
        <a:off x="7174021" y="1337"/>
        <a:ext cx="3193702" cy="1916221"/>
      </dsp:txXfrm>
    </dsp:sp>
    <dsp:sp modelId="{0639627E-D604-4844-A617-724B9C2A09E4}">
      <dsp:nvSpPr>
        <dsp:cNvPr id="0" name=""/>
        <dsp:cNvSpPr/>
      </dsp:nvSpPr>
      <dsp:spPr>
        <a:xfrm>
          <a:off x="3660948" y="2236929"/>
          <a:ext cx="3193702" cy="19162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4. Likestillings- og diskriminerings nemnda må få kompetanse til å håndheve saker om seksuell trakassering.</a:t>
          </a:r>
          <a:endParaRPr lang="en-US" sz="1500" kern="1200"/>
        </a:p>
      </dsp:txBody>
      <dsp:txXfrm>
        <a:off x="3660948" y="2236929"/>
        <a:ext cx="3193702" cy="191622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3211A-E5D0-4422-BC65-957662CC26AA}" type="datetimeFigureOut">
              <a:rPr lang="nb-NO" smtClean="0"/>
              <a:t>18.01.2018</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3FE67-8949-4F56-9CE3-D189A2AD9C8E}" type="slidenum">
              <a:rPr lang="nb-NO" smtClean="0"/>
              <a:t>‹#›</a:t>
            </a:fld>
            <a:endParaRPr lang="nb-NO"/>
          </a:p>
        </p:txBody>
      </p:sp>
    </p:spTree>
    <p:extLst>
      <p:ext uri="{BB962C8B-B14F-4D97-AF65-F5344CB8AC3E}">
        <p14:creationId xmlns:p14="http://schemas.microsoft.com/office/powerpoint/2010/main" val="3900621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1</a:t>
            </a:fld>
            <a:endParaRPr lang="nb-NO"/>
          </a:p>
        </p:txBody>
      </p:sp>
    </p:spTree>
    <p:extLst>
      <p:ext uri="{BB962C8B-B14F-4D97-AF65-F5344CB8AC3E}">
        <p14:creationId xmlns:p14="http://schemas.microsoft.com/office/powerpoint/2010/main" val="253384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a:t>Andrea</a:t>
            </a:r>
            <a:r>
              <a:rPr lang="nb-NO" baseline="0" dirty="0"/>
              <a:t> </a:t>
            </a:r>
            <a:r>
              <a:rPr lang="nb-NO" baseline="0" dirty="0" err="1"/>
              <a:t>Voldums</a:t>
            </a:r>
            <a:r>
              <a:rPr lang="nb-NO" baseline="0" dirty="0"/>
              <a:t> modige kamp mot frifinnelsen av 3 menn som dopet og voldtok henne fylte plassen foran Stortinget med sinte demonstranter og førte til at Andrea og June Holm opprettet stiftelsen -  Vi tror deg.  Det er blitt et ressurssenter for kamp mot voldtekt og støtte til voldtektsofre.</a:t>
            </a:r>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2</a:t>
            </a:fld>
            <a:endParaRPr lang="nb-NO"/>
          </a:p>
        </p:txBody>
      </p:sp>
    </p:spTree>
    <p:extLst>
      <p:ext uri="{BB962C8B-B14F-4D97-AF65-F5344CB8AC3E}">
        <p14:creationId xmlns:p14="http://schemas.microsoft.com/office/powerpoint/2010/main" val="1592229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Som Andrea dessverre</a:t>
            </a:r>
            <a:r>
              <a:rPr lang="nb-NO" baseline="0" dirty="0"/>
              <a:t> fikk oppleve, er det</a:t>
            </a:r>
            <a:r>
              <a:rPr lang="is-IS" baseline="0" dirty="0"/>
              <a:t>…...(les tekst.)</a:t>
            </a:r>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3</a:t>
            </a:fld>
            <a:endParaRPr lang="nb-NO"/>
          </a:p>
        </p:txBody>
      </p:sp>
    </p:spTree>
    <p:extLst>
      <p:ext uri="{BB962C8B-B14F-4D97-AF65-F5344CB8AC3E}">
        <p14:creationId xmlns:p14="http://schemas.microsoft.com/office/powerpoint/2010/main" val="3176126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Rapporten</a:t>
            </a:r>
            <a:r>
              <a:rPr lang="nb-NO" baseline="0" dirty="0"/>
              <a:t> viser også at det er </a:t>
            </a:r>
            <a:r>
              <a:rPr lang="is-IS" baseline="0" dirty="0"/>
              <a:t>…</a:t>
            </a:r>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4</a:t>
            </a:fld>
            <a:endParaRPr lang="nb-NO"/>
          </a:p>
        </p:txBody>
      </p:sp>
    </p:spTree>
    <p:extLst>
      <p:ext uri="{BB962C8B-B14F-4D97-AF65-F5344CB8AC3E}">
        <p14:creationId xmlns:p14="http://schemas.microsoft.com/office/powerpoint/2010/main" val="124700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starta i Hollywood i oktober i fjor, da en rekke kvinner sto fram og anklaga regissøren Harvey Weinstein for overgrep. Skuespilleren </a:t>
            </a:r>
            <a:r>
              <a:rPr lang="nb-NO" dirty="0" err="1"/>
              <a:t>Alyssa</a:t>
            </a:r>
            <a:r>
              <a:rPr lang="nb-NO" dirty="0"/>
              <a:t> Milano var først ute og oppfordra andre som hadde opplevd sextrakassering å gi seg til kjenne på </a:t>
            </a:r>
            <a:r>
              <a:rPr lang="nb-NO" dirty="0" err="1"/>
              <a:t>twitter</a:t>
            </a:r>
            <a:r>
              <a:rPr lang="nb-NO" dirty="0"/>
              <a:t> ved å bruke #</a:t>
            </a:r>
            <a:r>
              <a:rPr lang="nb-NO" dirty="0" err="1"/>
              <a:t>meetoo</a:t>
            </a:r>
            <a:r>
              <a:rPr lang="nb-NO" dirty="0"/>
              <a:t>. Dette førte med seg en storm som også nådde Norge. Skuespillere og folk ansatte i kulturbransjen var først ute og deretter kom og stadig kommer det nye yrkesgrupper som slutter seg til #</a:t>
            </a:r>
            <a:r>
              <a:rPr lang="nb-NO" dirty="0" err="1"/>
              <a:t>meetoo</a:t>
            </a:r>
            <a:r>
              <a:rPr lang="nb-NO" dirty="0"/>
              <a:t> med opprop. Det som går igjen i oppropene er blant annet at de krever en sterkere posisjon i arbeidslivet: mindre midlertidighet og mindre bruk av deltid.</a:t>
            </a:r>
          </a:p>
        </p:txBody>
      </p:sp>
      <p:sp>
        <p:nvSpPr>
          <p:cNvPr id="4" name="Plassholder for lysbildenummer 3"/>
          <p:cNvSpPr>
            <a:spLocks noGrp="1"/>
          </p:cNvSpPr>
          <p:nvPr>
            <p:ph type="sldNum" sz="quarter" idx="10"/>
          </p:nvPr>
        </p:nvSpPr>
        <p:spPr/>
        <p:txBody>
          <a:bodyPr/>
          <a:lstStyle/>
          <a:p>
            <a:fld id="{6DE3FE67-8949-4F56-9CE3-D189A2AD9C8E}" type="slidenum">
              <a:rPr lang="nb-NO" smtClean="0"/>
              <a:t>5</a:t>
            </a:fld>
            <a:endParaRPr lang="nb-NO"/>
          </a:p>
        </p:txBody>
      </p:sp>
    </p:spTree>
    <p:extLst>
      <p:ext uri="{BB962C8B-B14F-4D97-AF65-F5344CB8AC3E}">
        <p14:creationId xmlns:p14="http://schemas.microsoft.com/office/powerpoint/2010/main" val="348822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Først kom Giske fra . Han trakk</a:t>
            </a:r>
            <a:r>
              <a:rPr lang="nb-NO" sz="1200" kern="1200" baseline="0" dirty="0">
                <a:solidFill>
                  <a:schemeClr val="tx1"/>
                </a:solidFill>
                <a:effectLst/>
                <a:latin typeface="+mn-lt"/>
                <a:ea typeface="+mn-ea"/>
                <a:cs typeface="+mn-cs"/>
              </a:rPr>
              <a:t> seg først midlertidig og </a:t>
            </a:r>
            <a:r>
              <a:rPr lang="nb-NO" sz="1200" kern="1200" dirty="0">
                <a:solidFill>
                  <a:schemeClr val="tx1"/>
                </a:solidFill>
                <a:effectLst/>
                <a:latin typeface="+mn-lt"/>
                <a:ea typeface="+mn-ea"/>
                <a:cs typeface="+mn-cs"/>
              </a:rPr>
              <a:t> Så kom både Unge Høyre-lederen, som trakk seg </a:t>
            </a:r>
            <a:r>
              <a:rPr lang="nb-NO" sz="1200" kern="1200" dirty="0" err="1">
                <a:solidFill>
                  <a:schemeClr val="tx1"/>
                </a:solidFill>
                <a:effectLst/>
                <a:latin typeface="+mn-lt"/>
                <a:ea typeface="+mn-ea"/>
                <a:cs typeface="+mn-cs"/>
              </a:rPr>
              <a:t>pga</a:t>
            </a:r>
            <a:r>
              <a:rPr lang="nb-NO" sz="1200" kern="1200" dirty="0">
                <a:solidFill>
                  <a:schemeClr val="tx1"/>
                </a:solidFill>
                <a:effectLst/>
                <a:latin typeface="+mn-lt"/>
                <a:ea typeface="+mn-ea"/>
                <a:cs typeface="+mn-cs"/>
              </a:rPr>
              <a:t> oppførsel under påvirkning av alkohol, pågående sjekking og skjeve maktforhold. Og så har vi denne delikate saken med Ulf Leirstein,</a:t>
            </a:r>
            <a:r>
              <a:rPr lang="nb-NO" sz="1200" kern="1200" baseline="0" dirty="0">
                <a:solidFill>
                  <a:schemeClr val="tx1"/>
                </a:solidFill>
                <a:effectLst/>
                <a:latin typeface="+mn-lt"/>
                <a:ea typeface="+mn-ea"/>
                <a:cs typeface="+mn-cs"/>
              </a:rPr>
              <a:t> Frp. </a:t>
            </a:r>
            <a:r>
              <a:rPr lang="nb-NO" sz="1200" kern="1200" dirty="0">
                <a:solidFill>
                  <a:schemeClr val="tx1"/>
                </a:solidFill>
                <a:effectLst/>
                <a:latin typeface="+mn-lt"/>
                <a:ea typeface="+mn-ea"/>
                <a:cs typeface="+mn-cs"/>
              </a:rPr>
              <a:t> Han satt på </a:t>
            </a:r>
            <a:r>
              <a:rPr lang="nb-NO" sz="1200" kern="1200" dirty="0" err="1">
                <a:solidFill>
                  <a:schemeClr val="tx1"/>
                </a:solidFill>
                <a:effectLst/>
                <a:latin typeface="+mn-lt"/>
                <a:ea typeface="+mn-ea"/>
                <a:cs typeface="+mn-cs"/>
              </a:rPr>
              <a:t>Stortingspc`n</a:t>
            </a:r>
            <a:r>
              <a:rPr lang="nb-NO" sz="1200" kern="1200" dirty="0">
                <a:solidFill>
                  <a:schemeClr val="tx1"/>
                </a:solidFill>
                <a:effectLst/>
                <a:latin typeface="+mn-lt"/>
                <a:ea typeface="+mn-ea"/>
                <a:cs typeface="+mn-cs"/>
              </a:rPr>
              <a:t> og sendte hardporno blant annet til en 14-årig partifelle. Han trekker seg så først</a:t>
            </a:r>
            <a:r>
              <a:rPr lang="nb-NO" sz="1200" i="1" kern="1200" dirty="0">
                <a:solidFill>
                  <a:schemeClr val="tx1"/>
                </a:solidFill>
                <a:effectLst/>
                <a:latin typeface="+mn-lt"/>
                <a:ea typeface="+mn-ea"/>
                <a:cs typeface="+mn-cs"/>
              </a:rPr>
              <a:t> midlertidig</a:t>
            </a:r>
            <a:r>
              <a:rPr lang="nb-NO" sz="1200" kern="1200" dirty="0">
                <a:solidFill>
                  <a:schemeClr val="tx1"/>
                </a:solidFill>
                <a:effectLst/>
                <a:latin typeface="+mn-lt"/>
                <a:ea typeface="+mn-ea"/>
                <a:cs typeface="+mn-cs"/>
              </a:rPr>
              <a:t>. </a:t>
            </a:r>
            <a:r>
              <a:rPr lang="nb-NO" sz="1200" kern="1200" baseline="0" dirty="0">
                <a:solidFill>
                  <a:schemeClr val="tx1"/>
                </a:solidFill>
                <a:effectLst/>
                <a:latin typeface="+mn-lt"/>
                <a:ea typeface="+mn-ea"/>
                <a:cs typeface="+mn-cs"/>
              </a:rPr>
              <a:t> Senterpartiet var neste parti ut, der måtte Fylkesordfører Dag Rønning i Hedmark trekke seg.  Fylkeskommunen har fått varsler om ham siden 2015. Og </a:t>
            </a:r>
            <a:r>
              <a:rPr lang="nb-NO" sz="1200" kern="1200" dirty="0">
                <a:solidFill>
                  <a:schemeClr val="tx1"/>
                </a:solidFill>
                <a:effectLst/>
                <a:latin typeface="+mn-lt"/>
                <a:ea typeface="+mn-ea"/>
                <a:cs typeface="+mn-cs"/>
              </a:rPr>
              <a:t>Søviknes fra Frp fortsetter jo som minister uten at det røres ved at han skjenka full og voldtok en 16-åring. Det er med andre ord et stykke igjen før seksuelle overgrep og krenkelser blir sett på som så alvorlige at menn med makt faktisk mister makta si på sikt. Men det som er et vendepunkt er at kvinner nå i langt større grad tør å varsle og forventer å bli hørt.</a:t>
            </a:r>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6</a:t>
            </a:fld>
            <a:endParaRPr lang="nb-NO"/>
          </a:p>
        </p:txBody>
      </p:sp>
    </p:spTree>
    <p:extLst>
      <p:ext uri="{BB962C8B-B14F-4D97-AF65-F5344CB8AC3E}">
        <p14:creationId xmlns:p14="http://schemas.microsoft.com/office/powerpoint/2010/main" val="3387923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Kvinner i fulltidsstillinger tjener 86% av det menn gjør i samme stillingsprosent. 36.9% kvinner jobber deltid, mange frivillig, men mange også fordi de sektorene hvor kvinner jobber ikke tilbyr hele, faste stillinger. </a:t>
            </a:r>
          </a:p>
        </p:txBody>
      </p:sp>
      <p:sp>
        <p:nvSpPr>
          <p:cNvPr id="4" name="Plassholder for lysbildenummer 3"/>
          <p:cNvSpPr>
            <a:spLocks noGrp="1"/>
          </p:cNvSpPr>
          <p:nvPr>
            <p:ph type="sldNum" sz="quarter" idx="10"/>
          </p:nvPr>
        </p:nvSpPr>
        <p:spPr/>
        <p:txBody>
          <a:bodyPr/>
          <a:lstStyle/>
          <a:p>
            <a:fld id="{6DE3FE67-8949-4F56-9CE3-D189A2AD9C8E}" type="slidenum">
              <a:rPr lang="nb-NO" smtClean="0"/>
              <a:t>7</a:t>
            </a:fld>
            <a:endParaRPr lang="nb-NO"/>
          </a:p>
        </p:txBody>
      </p:sp>
    </p:spTree>
    <p:extLst>
      <p:ext uri="{BB962C8B-B14F-4D97-AF65-F5344CB8AC3E}">
        <p14:creationId xmlns:p14="http://schemas.microsoft.com/office/powerpoint/2010/main" val="3917745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(Les opp sitat fra Dagbladet): «</a:t>
            </a:r>
            <a:r>
              <a:rPr lang="nb-NO" sz="1200" kern="1200" dirty="0">
                <a:solidFill>
                  <a:schemeClr val="tx1"/>
                </a:solidFill>
                <a:effectLst/>
                <a:latin typeface="+mn-lt"/>
                <a:ea typeface="+mn-ea"/>
                <a:cs typeface="+mn-cs"/>
              </a:rPr>
              <a:t>(Dagbladet 2012): Denne helga møtes nemlig Senterungdommen til landsmøte i Bodø, og fredag kveld lanseres den mye omtalte bygde-kalenderen. Bilder av lettkledd bygdeungdom skal sprenge forestillingen om firkløverpartiet som en traust gjeng. </a:t>
            </a:r>
          </a:p>
          <a:p>
            <a:r>
              <a:rPr lang="nb-NO" sz="1200" kern="1200" dirty="0">
                <a:solidFill>
                  <a:schemeClr val="tx1"/>
                </a:solidFill>
                <a:effectLst/>
                <a:latin typeface="+mn-lt"/>
                <a:ea typeface="+mn-ea"/>
                <a:cs typeface="+mn-cs"/>
              </a:rPr>
              <a:t>Og ungdommen har fått drahjelp. Innimellom bildene av tynt kledde gutter og jenter, dukker nestleder og olje- og energiminister Ola Borten Moe opp, med et godt grep om både kone og øks.</a:t>
            </a:r>
          </a:p>
          <a:p>
            <a:r>
              <a:rPr lang="nb-NO" sz="1200" kern="1200" dirty="0">
                <a:solidFill>
                  <a:schemeClr val="tx1"/>
                </a:solidFill>
                <a:effectLst/>
                <a:latin typeface="+mn-lt"/>
                <a:ea typeface="+mn-ea"/>
                <a:cs typeface="+mn-cs"/>
              </a:rPr>
              <a:t>- Det er gøy å bidra til Senterungdommen og til et godt formål, sier Borten Moe til Dagbladet.</a:t>
            </a:r>
          </a:p>
          <a:p>
            <a:r>
              <a:rPr lang="nb-NO" sz="1200" kern="1200" dirty="0">
                <a:solidFill>
                  <a:schemeClr val="tx1"/>
                </a:solidFill>
                <a:effectLst/>
                <a:latin typeface="+mn-lt"/>
                <a:ea typeface="+mn-ea"/>
                <a:cs typeface="+mn-cs"/>
              </a:rPr>
              <a:t>Nachspiel-ide Sentralstyremedlem i </a:t>
            </a:r>
            <a:r>
              <a:rPr lang="nb-NO" sz="1200" kern="1200" dirty="0" err="1">
                <a:solidFill>
                  <a:schemeClr val="tx1"/>
                </a:solidFill>
                <a:effectLst/>
                <a:latin typeface="+mn-lt"/>
                <a:ea typeface="+mn-ea"/>
                <a:cs typeface="+mn-cs"/>
              </a:rPr>
              <a:t>SpU</a:t>
            </a:r>
            <a:r>
              <a:rPr lang="nb-NO" sz="1200" kern="1200" dirty="0">
                <a:solidFill>
                  <a:schemeClr val="tx1"/>
                </a:solidFill>
                <a:effectLst/>
                <a:latin typeface="+mn-lt"/>
                <a:ea typeface="+mn-ea"/>
                <a:cs typeface="+mn-cs"/>
              </a:rPr>
              <a:t>, Torstein </a:t>
            </a:r>
            <a:r>
              <a:rPr lang="nb-NO" sz="1200" kern="1200" dirty="0" err="1">
                <a:solidFill>
                  <a:schemeClr val="tx1"/>
                </a:solidFill>
                <a:effectLst/>
                <a:latin typeface="+mn-lt"/>
                <a:ea typeface="+mn-ea"/>
                <a:cs typeface="+mn-cs"/>
              </a:rPr>
              <a:t>Lerhol</a:t>
            </a:r>
            <a:r>
              <a:rPr lang="nb-NO" sz="1200" kern="1200" dirty="0">
                <a:solidFill>
                  <a:schemeClr val="tx1"/>
                </a:solidFill>
                <a:effectLst/>
                <a:latin typeface="+mn-lt"/>
                <a:ea typeface="+mn-ea"/>
                <a:cs typeface="+mn-cs"/>
              </a:rPr>
              <a:t>, sier til Dagbladet at kalenderideen dukket opp på fjorårets landsmøte, relativt sent på kvelden.</a:t>
            </a:r>
          </a:p>
          <a:p>
            <a:r>
              <a:rPr lang="nb-NO" sz="1200" kern="1200" dirty="0">
                <a:solidFill>
                  <a:schemeClr val="tx1"/>
                </a:solidFill>
                <a:effectLst/>
                <a:latin typeface="+mn-lt"/>
                <a:ea typeface="+mn-ea"/>
                <a:cs typeface="+mn-cs"/>
              </a:rPr>
              <a:t>- Vi var på et nachspiel og ideen kom opp over et glass vin, sier han.</a:t>
            </a:r>
          </a:p>
          <a:p>
            <a:r>
              <a:rPr lang="nb-NO" sz="1200" kern="1200" dirty="0">
                <a:solidFill>
                  <a:schemeClr val="tx1"/>
                </a:solidFill>
                <a:effectLst/>
                <a:latin typeface="+mn-lt"/>
                <a:ea typeface="+mn-ea"/>
                <a:cs typeface="+mn-cs"/>
              </a:rPr>
              <a:t>- Men vi ønsket å lage litt blest om bygda og distriktene, og vi ville bryte det litt trauste bildet jeg tror mange har av Senterpartiet.</a:t>
            </a:r>
          </a:p>
          <a:p>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8</a:t>
            </a:fld>
            <a:endParaRPr lang="nb-NO"/>
          </a:p>
        </p:txBody>
      </p:sp>
    </p:spTree>
    <p:extLst>
      <p:ext uri="{BB962C8B-B14F-4D97-AF65-F5344CB8AC3E}">
        <p14:creationId xmlns:p14="http://schemas.microsoft.com/office/powerpoint/2010/main" val="3833491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 forbilde for mange unge jenter og med stor påvirkningskraft som en av de store kjendisene i landet: Tone </a:t>
            </a:r>
            <a:r>
              <a:rPr lang="nb-NO" dirty="0" err="1"/>
              <a:t>Daamlie</a:t>
            </a:r>
            <a:r>
              <a:rPr lang="nb-NO" dirty="0"/>
              <a:t> Aaberge. Det er et stykke fra da hun var i starten av tenårene og deltok i  «idol», iført hettegenser og uten sminke, til dette pornofiserte uttrykket her, som er et </a:t>
            </a:r>
            <a:r>
              <a:rPr lang="nb-NO" dirty="0" err="1"/>
              <a:t>screenshot</a:t>
            </a:r>
            <a:r>
              <a:rPr lang="nb-NO" dirty="0"/>
              <a:t> fra en av hennes musikkvideoer fra da hun «ble voksen»…</a:t>
            </a:r>
          </a:p>
        </p:txBody>
      </p:sp>
      <p:sp>
        <p:nvSpPr>
          <p:cNvPr id="4" name="Plassholder for lysbildenummer 3"/>
          <p:cNvSpPr>
            <a:spLocks noGrp="1"/>
          </p:cNvSpPr>
          <p:nvPr>
            <p:ph type="sldNum" sz="quarter" idx="10"/>
          </p:nvPr>
        </p:nvSpPr>
        <p:spPr/>
        <p:txBody>
          <a:bodyPr/>
          <a:lstStyle/>
          <a:p>
            <a:fld id="{6DE3FE67-8949-4F56-9CE3-D189A2AD9C8E}" type="slidenum">
              <a:rPr lang="nb-NO" smtClean="0"/>
              <a:t>9</a:t>
            </a:fld>
            <a:endParaRPr lang="nb-NO"/>
          </a:p>
        </p:txBody>
      </p:sp>
    </p:spTree>
    <p:extLst>
      <p:ext uri="{BB962C8B-B14F-4D97-AF65-F5344CB8AC3E}">
        <p14:creationId xmlns:p14="http://schemas.microsoft.com/office/powerpoint/2010/main" val="1114937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 partiene ser på det å selge sex som et hvilken som helst «varesalg», derav også navnet «sexarbeider». De er opptatte av at «sexarbeidere» skal betale skatt slik som alle andre og at halliker er helt normale «arbeidsgivere». Hvordan man skal utforme en «arbeidsmiljølov» for denne såkalte «yrkesgruppen er et spørsmål som sikkert ikke er av så stor interesse blant disse partiene…</a:t>
            </a:r>
          </a:p>
        </p:txBody>
      </p:sp>
      <p:sp>
        <p:nvSpPr>
          <p:cNvPr id="4" name="Plassholder for lysbildenummer 3"/>
          <p:cNvSpPr>
            <a:spLocks noGrp="1"/>
          </p:cNvSpPr>
          <p:nvPr>
            <p:ph type="sldNum" sz="quarter" idx="10"/>
          </p:nvPr>
        </p:nvSpPr>
        <p:spPr/>
        <p:txBody>
          <a:bodyPr/>
          <a:lstStyle/>
          <a:p>
            <a:fld id="{6DE3FE67-8949-4F56-9CE3-D189A2AD9C8E}" type="slidenum">
              <a:rPr lang="nb-NO" smtClean="0"/>
              <a:t>10</a:t>
            </a:fld>
            <a:endParaRPr lang="nb-NO"/>
          </a:p>
        </p:txBody>
      </p:sp>
    </p:spTree>
    <p:extLst>
      <p:ext uri="{BB962C8B-B14F-4D97-AF65-F5344CB8AC3E}">
        <p14:creationId xmlns:p14="http://schemas.microsoft.com/office/powerpoint/2010/main" val="307046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Sverige defineres og anses «sexkjøp» som «overgrep», og ikke som «kjøp av seksuelle tjenester» som det heter i norsk lovgivning. </a:t>
            </a:r>
          </a:p>
          <a:p>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12</a:t>
            </a:fld>
            <a:endParaRPr lang="nb-NO"/>
          </a:p>
        </p:txBody>
      </p:sp>
    </p:spTree>
    <p:extLst>
      <p:ext uri="{BB962C8B-B14F-4D97-AF65-F5344CB8AC3E}">
        <p14:creationId xmlns:p14="http://schemas.microsoft.com/office/powerpoint/2010/main" val="1322158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Er </a:t>
            </a:r>
            <a:r>
              <a:rPr lang="nb-NO" sz="1200" b="1" kern="1200" dirty="0">
                <a:solidFill>
                  <a:schemeClr val="tx1"/>
                </a:solidFill>
                <a:effectLst/>
                <a:latin typeface="+mn-lt"/>
                <a:ea typeface="+mn-ea"/>
                <a:cs typeface="+mn-cs"/>
              </a:rPr>
              <a:t>det </a:t>
            </a:r>
            <a:r>
              <a:rPr lang="nb-NO" sz="1200" kern="1200" dirty="0">
                <a:solidFill>
                  <a:schemeClr val="tx1"/>
                </a:solidFill>
                <a:effectLst/>
                <a:latin typeface="+mn-lt"/>
                <a:ea typeface="+mn-ea"/>
                <a:cs typeface="+mn-cs"/>
              </a:rPr>
              <a:t>mulig? Slaveriet eksisterer i Norge. Hva skal til for å hjelpe dem ut? Rødt krever: «Styrke exit- programmer som hjelper mennesker ut av prostitusjon. Samtidig må utenlandske  kvinner i prostitusjon gis oppholdstillatelse eller hjelp til trygg retur og reetablering i hjemlandet. Videreføre ROSA-prosjektet mot menneskehandel og øke antall ansatte.» (Arbeidsprogrammet) </a:t>
            </a:r>
          </a:p>
          <a:p>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15</a:t>
            </a:fld>
            <a:endParaRPr lang="nb-NO"/>
          </a:p>
        </p:txBody>
      </p:sp>
    </p:spTree>
    <p:extLst>
      <p:ext uri="{BB962C8B-B14F-4D97-AF65-F5344CB8AC3E}">
        <p14:creationId xmlns:p14="http://schemas.microsoft.com/office/powerpoint/2010/main" val="4173505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16</a:t>
            </a:fld>
            <a:endParaRPr lang="nb-NO"/>
          </a:p>
        </p:txBody>
      </p:sp>
    </p:spTree>
    <p:extLst>
      <p:ext uri="{BB962C8B-B14F-4D97-AF65-F5344CB8AC3E}">
        <p14:creationId xmlns:p14="http://schemas.microsoft.com/office/powerpoint/2010/main" val="972869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Rødt ønsker også å være med å vedta en såkalt «samtykkelov» når denne behandles av Stortinget, til våren.</a:t>
            </a:r>
          </a:p>
          <a:p>
            <a:r>
              <a:rPr lang="nb-NO" dirty="0"/>
              <a:t>Kvinnebevegelsen og flere andre har krevd  samtykke inn i loven siden før 2008. En  bevisstløs kvinne har ikke samtykke -kompetanse. Bare ja er ja. Nei er nei. Bevisstløshet er nei. Sex uten samtykke er voldtekt. </a:t>
            </a:r>
          </a:p>
        </p:txBody>
      </p:sp>
      <p:sp>
        <p:nvSpPr>
          <p:cNvPr id="4" name="Plassholder for lysbildenummer 3"/>
          <p:cNvSpPr>
            <a:spLocks noGrp="1"/>
          </p:cNvSpPr>
          <p:nvPr>
            <p:ph type="sldNum" sz="quarter" idx="10"/>
          </p:nvPr>
        </p:nvSpPr>
        <p:spPr/>
        <p:txBody>
          <a:bodyPr/>
          <a:lstStyle/>
          <a:p>
            <a:fld id="{6DE3FE67-8949-4F56-9CE3-D189A2AD9C8E}" type="slidenum">
              <a:rPr lang="nb-NO" smtClean="0"/>
              <a:t>18</a:t>
            </a:fld>
            <a:endParaRPr lang="nb-NO"/>
          </a:p>
        </p:txBody>
      </p:sp>
    </p:spTree>
    <p:extLst>
      <p:ext uri="{BB962C8B-B14F-4D97-AF65-F5344CB8AC3E}">
        <p14:creationId xmlns:p14="http://schemas.microsoft.com/office/powerpoint/2010/main" val="923341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https</a:t>
            </a:r>
            <a:r>
              <a:rPr lang="nb-NO" dirty="0"/>
              <a:t>://</a:t>
            </a:r>
            <a:r>
              <a:rPr lang="nb-NO" dirty="0" err="1"/>
              <a:t>www.youtube.com</a:t>
            </a:r>
            <a:r>
              <a:rPr lang="nb-NO" dirty="0"/>
              <a:t>/</a:t>
            </a:r>
            <a:r>
              <a:rPr lang="nb-NO" dirty="0" err="1"/>
              <a:t>watch?v</a:t>
            </a:r>
            <a:r>
              <a:rPr lang="nb-NO" dirty="0"/>
              <a:t>=</a:t>
            </a:r>
            <a:r>
              <a:rPr lang="nb-NO" dirty="0" err="1"/>
              <a:t>xngcdjBnZOE</a:t>
            </a:r>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6DE3FE67-8949-4F56-9CE3-D189A2AD9C8E}" type="slidenum">
              <a:rPr lang="nb-NO" smtClean="0"/>
              <a:t>19</a:t>
            </a:fld>
            <a:endParaRPr lang="nb-NO"/>
          </a:p>
        </p:txBody>
      </p:sp>
    </p:spTree>
    <p:extLst>
      <p:ext uri="{BB962C8B-B14F-4D97-AF65-F5344CB8AC3E}">
        <p14:creationId xmlns:p14="http://schemas.microsoft.com/office/powerpoint/2010/main" val="2220729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med å forsøke å lage lokale kvinnenettverk i fagforeninger og i Rødt, først forsøke på fylkesnivå…?</a:t>
            </a:r>
          </a:p>
          <a:p>
            <a:r>
              <a:rPr lang="nb-NO" dirty="0"/>
              <a:t>Drikkekultur: hva mener du om det som gjerne i dag er en </a:t>
            </a:r>
            <a:r>
              <a:rPr lang="nb-NO" dirty="0" err="1"/>
              <a:t>mainstream</a:t>
            </a:r>
            <a:r>
              <a:rPr lang="nb-NO" dirty="0"/>
              <a:t>-organisasjonskultur, at man etter møter går og tar seg et glass? Er det greit? Greit for alle? Kan det være at noen skygger unna organisasjonslivet fordi det blir for mange slike settinger?</a:t>
            </a:r>
          </a:p>
        </p:txBody>
      </p:sp>
      <p:sp>
        <p:nvSpPr>
          <p:cNvPr id="4" name="Plassholder for lysbildenummer 3"/>
          <p:cNvSpPr>
            <a:spLocks noGrp="1"/>
          </p:cNvSpPr>
          <p:nvPr>
            <p:ph type="sldNum" sz="quarter" idx="10"/>
          </p:nvPr>
        </p:nvSpPr>
        <p:spPr/>
        <p:txBody>
          <a:bodyPr/>
          <a:lstStyle/>
          <a:p>
            <a:fld id="{6DE3FE67-8949-4F56-9CE3-D189A2AD9C8E}" type="slidenum">
              <a:rPr lang="nb-NO" smtClean="0"/>
              <a:t>20</a:t>
            </a:fld>
            <a:endParaRPr lang="nb-NO"/>
          </a:p>
        </p:txBody>
      </p:sp>
    </p:spTree>
    <p:extLst>
      <p:ext uri="{BB962C8B-B14F-4D97-AF65-F5344CB8AC3E}">
        <p14:creationId xmlns:p14="http://schemas.microsoft.com/office/powerpoint/2010/main" val="3406024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B7BCC8-E9C0-4C8A-8C8E-5BC1C087E93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831E2C8-153A-41BB-9DEE-2E121AB24B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A436678B-C23A-4F3F-84E4-0C3F41091713}"/>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5" name="Plassholder for bunntekst 4">
            <a:extLst>
              <a:ext uri="{FF2B5EF4-FFF2-40B4-BE49-F238E27FC236}">
                <a16:creationId xmlns:a16="http://schemas.microsoft.com/office/drawing/2014/main" id="{3A608F46-38C6-428E-BF11-91581E942DB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810A774-6EC6-4261-9DA6-9BDBB2B266AD}"/>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172958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BD37F1-E337-43FC-B38B-E536670FD20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492CCCF-A8AF-417A-A137-66C8CFA5AF62}"/>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EA0EB4F-CAD6-4B1E-BC9C-A48992678AF9}"/>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5" name="Plassholder for bunntekst 4">
            <a:extLst>
              <a:ext uri="{FF2B5EF4-FFF2-40B4-BE49-F238E27FC236}">
                <a16:creationId xmlns:a16="http://schemas.microsoft.com/office/drawing/2014/main" id="{575F0993-6723-4529-8923-99DDE496A1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1F7B9AE-D8DC-4CA5-AC42-2AF161472EBE}"/>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469314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E5E75F-F6A4-42DC-921F-4528866BD53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3F3A6EB-722F-4421-92C4-71BDF04B73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5DA61E2-B319-40D5-B86F-418914877551}"/>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5" name="Plassholder for bunntekst 4">
            <a:extLst>
              <a:ext uri="{FF2B5EF4-FFF2-40B4-BE49-F238E27FC236}">
                <a16:creationId xmlns:a16="http://schemas.microsoft.com/office/drawing/2014/main" id="{4676D701-46AB-4B8D-A9DB-2140445D51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54024B2-B565-425F-B107-3823E6852B30}"/>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1335937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CBA9B4-25BD-4C47-BC6C-EA9823AEE32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D6EE461-FEAA-4EAC-9BCA-BB9A8BEE7C5B}"/>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C12A7E8-76B1-4568-9C5C-36EC96E20CE5}"/>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F6A436C-C4AD-45AD-879A-66249F78B884}"/>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6" name="Plassholder for bunntekst 5">
            <a:extLst>
              <a:ext uri="{FF2B5EF4-FFF2-40B4-BE49-F238E27FC236}">
                <a16:creationId xmlns:a16="http://schemas.microsoft.com/office/drawing/2014/main" id="{FDFBCE10-734C-4B16-9757-041284B51D3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8DB4D80-4EB1-4119-8F02-83972CA22F31}"/>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640897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82C490-6C13-4BF5-971B-1E4DF36E3FC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4924B18-A816-4179-B408-97A667157A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B3F131B5-1C29-4CAF-BFB2-3A827485A113}"/>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13AA0CE-468B-4F01-A656-BE790321B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02B951A9-D0B3-44EE-8821-6DD699251DD0}"/>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26556DA-714C-4A3F-9FAF-14AE2B897AA3}"/>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8" name="Plassholder for bunntekst 7">
            <a:extLst>
              <a:ext uri="{FF2B5EF4-FFF2-40B4-BE49-F238E27FC236}">
                <a16:creationId xmlns:a16="http://schemas.microsoft.com/office/drawing/2014/main" id="{60A0C4F1-2991-441C-B3F0-DF6A8D37672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64A4AB9-F15C-4305-B5ED-8C28352872FF}"/>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148232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34F927-EDCA-4134-B64B-8F3D4BDA890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3B1D73A0-5DB0-472B-875C-BD8F7ACB9BFB}"/>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4" name="Plassholder for bunntekst 3">
            <a:extLst>
              <a:ext uri="{FF2B5EF4-FFF2-40B4-BE49-F238E27FC236}">
                <a16:creationId xmlns:a16="http://schemas.microsoft.com/office/drawing/2014/main" id="{AC7DA672-A537-431F-B816-8113ACFCB09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99B1096-F51F-4712-A4E4-E97A654B9220}"/>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707107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5C20C02-A2C9-4E5A-A955-2A4D7B5A4C7E}"/>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3" name="Plassholder for bunntekst 2">
            <a:extLst>
              <a:ext uri="{FF2B5EF4-FFF2-40B4-BE49-F238E27FC236}">
                <a16:creationId xmlns:a16="http://schemas.microsoft.com/office/drawing/2014/main" id="{FEFDED40-8D84-4022-9E44-BBB69F5A4EA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8F0483B5-8038-442D-900E-AD8A99770936}"/>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2890713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F752BA-C55A-4946-BD0B-14CCA28A75B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29998B0-8BBA-46A2-906E-C53E501E6A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FBD06A3-6C60-45A4-89D7-98E89FC82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5122468B-D098-4600-A002-256C43ACC465}"/>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6" name="Plassholder for bunntekst 5">
            <a:extLst>
              <a:ext uri="{FF2B5EF4-FFF2-40B4-BE49-F238E27FC236}">
                <a16:creationId xmlns:a16="http://schemas.microsoft.com/office/drawing/2014/main" id="{C7DB181D-FAE9-48FC-9B5A-90308EDA30D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1FD434D-01B1-4F06-A5C5-FE76353BC9C0}"/>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175708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F4915D-44CD-4675-A725-83E0D85F820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B1A6E1D-FB67-48F1-908A-AFBDD9A4F0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215C730E-6EF2-47B1-8DAD-6C01B296DC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946C3D2B-9FAF-4B54-83D2-1B77078F9878}"/>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6" name="Plassholder for bunntekst 5">
            <a:extLst>
              <a:ext uri="{FF2B5EF4-FFF2-40B4-BE49-F238E27FC236}">
                <a16:creationId xmlns:a16="http://schemas.microsoft.com/office/drawing/2014/main" id="{F580EADC-0965-4BE6-9D90-006E1ABD342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82C872E-0A9A-4A7C-A810-9D616E4FF637}"/>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2840677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7D0662-DC72-4AFD-ACA0-44BBD3589ED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8E39073-B162-4C73-A346-0CB7DD8BF910}"/>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3C515F1-8F9D-4F60-A63B-8A7527E304BF}"/>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5" name="Plassholder for bunntekst 4">
            <a:extLst>
              <a:ext uri="{FF2B5EF4-FFF2-40B4-BE49-F238E27FC236}">
                <a16:creationId xmlns:a16="http://schemas.microsoft.com/office/drawing/2014/main" id="{A782CE9A-C565-4339-984F-98AFAD6FAC7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1646E25-4D0B-40D6-B139-831D43993854}"/>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1737031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5B91D3A-67C6-47A6-8D3A-011C87FD68F0}"/>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85976BC-9FE6-4039-8B53-E8BFC58B9186}"/>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0FE333-E03E-416E-B86D-4DCE6BC8F213}"/>
              </a:ext>
            </a:extLst>
          </p:cNvPr>
          <p:cNvSpPr>
            <a:spLocks noGrp="1"/>
          </p:cNvSpPr>
          <p:nvPr>
            <p:ph type="dt" sz="half" idx="10"/>
          </p:nvPr>
        </p:nvSpPr>
        <p:spPr/>
        <p:txBody>
          <a:bodyPr/>
          <a:lstStyle/>
          <a:p>
            <a:fld id="{D107624C-736F-4E2A-8309-69BBD8BCB0C6}" type="datetimeFigureOut">
              <a:rPr lang="nb-NO" smtClean="0"/>
              <a:t>18.01.2018</a:t>
            </a:fld>
            <a:endParaRPr lang="nb-NO"/>
          </a:p>
        </p:txBody>
      </p:sp>
      <p:sp>
        <p:nvSpPr>
          <p:cNvPr id="5" name="Plassholder for bunntekst 4">
            <a:extLst>
              <a:ext uri="{FF2B5EF4-FFF2-40B4-BE49-F238E27FC236}">
                <a16:creationId xmlns:a16="http://schemas.microsoft.com/office/drawing/2014/main" id="{1C7F243C-D234-4242-B0F4-85A673057FC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2995D0-CBC9-4749-8E78-DBC927D86130}"/>
              </a:ext>
            </a:extLst>
          </p:cNvPr>
          <p:cNvSpPr>
            <a:spLocks noGrp="1"/>
          </p:cNvSpPr>
          <p:nvPr>
            <p:ph type="sldNum" sz="quarter" idx="12"/>
          </p:nvPr>
        </p:nvSpPr>
        <p:spPr/>
        <p:txBody>
          <a:bodyPr/>
          <a:lstStyle/>
          <a:p>
            <a:fld id="{9E7D8811-A665-4500-9132-6946CFB93948}" type="slidenum">
              <a:rPr lang="nb-NO" smtClean="0"/>
              <a:t>‹#›</a:t>
            </a:fld>
            <a:endParaRPr lang="nb-NO"/>
          </a:p>
        </p:txBody>
      </p:sp>
    </p:spTree>
    <p:extLst>
      <p:ext uri="{BB962C8B-B14F-4D97-AF65-F5344CB8AC3E}">
        <p14:creationId xmlns:p14="http://schemas.microsoft.com/office/powerpoint/2010/main" val="47658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B7B6176-398F-49E5-AD60-15A6DAD7D6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5754C34-5AF6-41C1-B24C-9F582720AE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AF44892-9BE4-4C57-B344-83A9E05777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07624C-736F-4E2A-8309-69BBD8BCB0C6}" type="datetimeFigureOut">
              <a:rPr lang="nb-NO" smtClean="0"/>
              <a:t>18.01.2018</a:t>
            </a:fld>
            <a:endParaRPr lang="nb-NO"/>
          </a:p>
        </p:txBody>
      </p:sp>
      <p:sp>
        <p:nvSpPr>
          <p:cNvPr id="5" name="Plassholder for bunntekst 4">
            <a:extLst>
              <a:ext uri="{FF2B5EF4-FFF2-40B4-BE49-F238E27FC236}">
                <a16:creationId xmlns:a16="http://schemas.microsoft.com/office/drawing/2014/main" id="{B9E4378A-03F1-4CD0-9442-ADC0685EB5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9233F82-3958-4151-81DB-0558DFAADC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D8811-A665-4500-9132-6946CFB93948}" type="slidenum">
              <a:rPr lang="nb-NO" smtClean="0"/>
              <a:t>‹#›</a:t>
            </a:fld>
            <a:endParaRPr lang="nb-NO"/>
          </a:p>
        </p:txBody>
      </p:sp>
    </p:spTree>
    <p:extLst>
      <p:ext uri="{BB962C8B-B14F-4D97-AF65-F5344CB8AC3E}">
        <p14:creationId xmlns:p14="http://schemas.microsoft.com/office/powerpoint/2010/main" val="4069746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xngcdjBnZO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7">
            <a:extLst>
              <a:ext uri="{FF2B5EF4-FFF2-40B4-BE49-F238E27FC236}">
                <a16:creationId xmlns:a16="http://schemas.microsoft.com/office/drawing/2014/main" id="{6F9EB9F2-07E2-4D64-BBD8-BB5B217F12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F0C57C7C-DFE9-4A1E-B7A9-DF40E63366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C669DB6B-8773-43C7-A03A-7A33F6813B53}"/>
              </a:ext>
            </a:extLst>
          </p:cNvPr>
          <p:cNvSpPr>
            <a:spLocks noGrp="1"/>
          </p:cNvSpPr>
          <p:nvPr>
            <p:ph type="ctrTitle"/>
          </p:nvPr>
        </p:nvSpPr>
        <p:spPr>
          <a:xfrm>
            <a:off x="4380588" y="965199"/>
            <a:ext cx="6766078" cy="4927601"/>
          </a:xfrm>
        </p:spPr>
        <p:txBody>
          <a:bodyPr anchor="ctr">
            <a:normAutofit/>
          </a:bodyPr>
          <a:lstStyle/>
          <a:p>
            <a:pPr algn="l"/>
            <a:r>
              <a:rPr lang="nb-NO" sz="5400" dirty="0">
                <a:solidFill>
                  <a:schemeClr val="tx1">
                    <a:lumMod val="85000"/>
                    <a:lumOff val="15000"/>
                  </a:schemeClr>
                </a:solidFill>
              </a:rPr>
              <a:t>Rettsikkerhet for kvinner i «verdens mest likestilte land»?</a:t>
            </a:r>
          </a:p>
        </p:txBody>
      </p:sp>
      <p:sp>
        <p:nvSpPr>
          <p:cNvPr id="3" name="Undertittel 2">
            <a:extLst>
              <a:ext uri="{FF2B5EF4-FFF2-40B4-BE49-F238E27FC236}">
                <a16:creationId xmlns:a16="http://schemas.microsoft.com/office/drawing/2014/main" id="{14B857DD-3C29-42FD-8DF1-2C6AEB2624FD}"/>
              </a:ext>
            </a:extLst>
          </p:cNvPr>
          <p:cNvSpPr>
            <a:spLocks noGrp="1"/>
          </p:cNvSpPr>
          <p:nvPr>
            <p:ph type="subTitle" idx="1"/>
          </p:nvPr>
        </p:nvSpPr>
        <p:spPr>
          <a:xfrm>
            <a:off x="1023257" y="965198"/>
            <a:ext cx="2707937" cy="4927602"/>
          </a:xfrm>
        </p:spPr>
        <p:txBody>
          <a:bodyPr anchor="ctr">
            <a:normAutofit/>
          </a:bodyPr>
          <a:lstStyle/>
          <a:p>
            <a:pPr algn="r"/>
            <a:endParaRPr lang="nb-NO" sz="2000" dirty="0">
              <a:solidFill>
                <a:schemeClr val="accent1"/>
              </a:solidFill>
            </a:endParaRPr>
          </a:p>
        </p:txBody>
      </p:sp>
      <p:pic>
        <p:nvPicPr>
          <p:cNvPr id="7" name="Bilde 6">
            <a:extLst>
              <a:ext uri="{FF2B5EF4-FFF2-40B4-BE49-F238E27FC236}">
                <a16:creationId xmlns:a16="http://schemas.microsoft.com/office/drawing/2014/main" id="{E7C15D9A-3492-484A-BFE2-218E2E7D3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0975" y="2057399"/>
            <a:ext cx="952500" cy="952500"/>
          </a:xfrm>
          <a:prstGeom prst="rect">
            <a:avLst/>
          </a:prstGeom>
        </p:spPr>
      </p:pic>
    </p:spTree>
    <p:extLst>
      <p:ext uri="{BB962C8B-B14F-4D97-AF65-F5344CB8AC3E}">
        <p14:creationId xmlns:p14="http://schemas.microsoft.com/office/powerpoint/2010/main" val="1880710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ssholder for innhold 6" descr="Et bilde som inneholder person, sport, utendørs, mann&#10;&#10;Beskrivelse som er generert med høy visshet">
            <a:extLst>
              <a:ext uri="{FF2B5EF4-FFF2-40B4-BE49-F238E27FC236}">
                <a16:creationId xmlns:a16="http://schemas.microsoft.com/office/drawing/2014/main" id="{8CA001CB-75FD-4892-A956-782A6B4B0C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12170" y="961812"/>
            <a:ext cx="6641059" cy="4930987"/>
          </a:xfrm>
          <a:prstGeom prst="rect">
            <a:avLst/>
          </a:prstGeom>
        </p:spPr>
      </p:pic>
      <p:sp>
        <p:nvSpPr>
          <p:cNvPr id="2" name="Tittel 1">
            <a:extLst>
              <a:ext uri="{FF2B5EF4-FFF2-40B4-BE49-F238E27FC236}">
                <a16:creationId xmlns:a16="http://schemas.microsoft.com/office/drawing/2014/main" id="{C25CB2ED-BBEB-4901-8CFA-D553A6FA9BCB}"/>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400" kern="1200">
                <a:solidFill>
                  <a:schemeClr val="bg1"/>
                </a:solidFill>
                <a:latin typeface="+mj-lt"/>
                <a:ea typeface="+mj-ea"/>
                <a:cs typeface="+mj-cs"/>
              </a:rPr>
              <a:t>Noe starta med Hemsedal-saken og «Jeg tror deg»…</a:t>
            </a:r>
          </a:p>
        </p:txBody>
      </p:sp>
    </p:spTree>
    <p:extLst>
      <p:ext uri="{BB962C8B-B14F-4D97-AF65-F5344CB8AC3E}">
        <p14:creationId xmlns:p14="http://schemas.microsoft.com/office/powerpoint/2010/main" val="2625497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838200" y="963877"/>
            <a:ext cx="3494362" cy="4930246"/>
          </a:xfrm>
        </p:spPr>
        <p:txBody>
          <a:bodyPr>
            <a:normAutofit/>
          </a:bodyPr>
          <a:lstStyle/>
          <a:p>
            <a:pPr algn="r"/>
            <a:r>
              <a:rPr lang="nb-NO">
                <a:solidFill>
                  <a:schemeClr val="accent1"/>
                </a:solidFill>
              </a:rPr>
              <a:t>Farligst for kvinner i det private rom</a:t>
            </a:r>
          </a:p>
        </p:txBody>
      </p:sp>
      <p:sp>
        <p:nvSpPr>
          <p:cNvPr id="3" name="Plassholder for innhold 2"/>
          <p:cNvSpPr>
            <a:spLocks noGrp="1"/>
          </p:cNvSpPr>
          <p:nvPr>
            <p:ph idx="1"/>
          </p:nvPr>
        </p:nvSpPr>
        <p:spPr>
          <a:xfrm>
            <a:off x="4976031" y="963877"/>
            <a:ext cx="6377769" cy="4930246"/>
          </a:xfrm>
        </p:spPr>
        <p:txBody>
          <a:bodyPr anchor="ctr">
            <a:normAutofit/>
          </a:bodyPr>
          <a:lstStyle/>
          <a:p>
            <a:pPr marL="0" indent="0">
              <a:buNone/>
            </a:pPr>
            <a:r>
              <a:rPr lang="nb-NO" sz="1900"/>
              <a:t> Forskningsrapport av forskerne Marit Elisabeth Klemetsen og Anne Bitch:</a:t>
            </a:r>
          </a:p>
          <a:p>
            <a:r>
              <a:rPr lang="nb-NO" sz="1900"/>
              <a:t>En systematisk gjennomgang av 135 voldtektssaker fra 2011 og 2012 finner følgende:</a:t>
            </a:r>
          </a:p>
          <a:p>
            <a:r>
              <a:rPr lang="nb-NO" sz="1900"/>
              <a:t>77 prosent av voldtektene skjedde på et privat sted</a:t>
            </a:r>
          </a:p>
          <a:p>
            <a:r>
              <a:rPr lang="nb-NO" sz="1900"/>
              <a:t>Alle ofrene i sakene var kvinner, alle overgriperne var menn.</a:t>
            </a:r>
          </a:p>
          <a:p>
            <a:r>
              <a:rPr lang="nb-NO" sz="1900"/>
              <a:t>55 prosent av voldtektene ble begått av noen som kjente offeret fra før.</a:t>
            </a:r>
          </a:p>
          <a:p>
            <a:r>
              <a:rPr lang="nb-NO" sz="1900"/>
              <a:t>43 prosent av voldtektene var relatert til fest</a:t>
            </a:r>
          </a:p>
          <a:p>
            <a:r>
              <a:rPr lang="nb-NO" sz="1900"/>
              <a:t>53 prosent av voldtektene ble begått av menn med minoritetsbakgrunn</a:t>
            </a:r>
          </a:p>
          <a:p>
            <a:r>
              <a:rPr lang="nb-NO" sz="1900"/>
              <a:t>I 20 prosent av sakene ble tiltalte frifunnet. </a:t>
            </a:r>
          </a:p>
          <a:p>
            <a:pPr marL="0" indent="0">
              <a:buNone/>
            </a:pPr>
            <a:r>
              <a:rPr lang="nb-NO" sz="1900"/>
              <a:t>                                                                                                                                </a:t>
            </a:r>
          </a:p>
        </p:txBody>
      </p:sp>
    </p:spTree>
    <p:extLst>
      <p:ext uri="{BB962C8B-B14F-4D97-AF65-F5344CB8AC3E}">
        <p14:creationId xmlns:p14="http://schemas.microsoft.com/office/powerpoint/2010/main" val="1279803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838200" y="963877"/>
            <a:ext cx="3494362" cy="4930246"/>
          </a:xfrm>
        </p:spPr>
        <p:txBody>
          <a:bodyPr>
            <a:normAutofit/>
          </a:bodyPr>
          <a:lstStyle/>
          <a:p>
            <a:pPr algn="r"/>
            <a:r>
              <a:rPr lang="nb-NO">
                <a:solidFill>
                  <a:schemeClr val="accent1"/>
                </a:solidFill>
              </a:rPr>
              <a:t>Strafferabatt for hvite menn på fest innendørs</a:t>
            </a:r>
          </a:p>
        </p:txBody>
      </p:sp>
      <p:sp>
        <p:nvSpPr>
          <p:cNvPr id="3" name="Plassholder for innhold 2"/>
          <p:cNvSpPr>
            <a:spLocks noGrp="1"/>
          </p:cNvSpPr>
          <p:nvPr>
            <p:ph idx="1"/>
          </p:nvPr>
        </p:nvSpPr>
        <p:spPr>
          <a:xfrm>
            <a:off x="4976031" y="963877"/>
            <a:ext cx="6377769" cy="4930246"/>
          </a:xfrm>
        </p:spPr>
        <p:txBody>
          <a:bodyPr anchor="ctr">
            <a:normAutofit/>
          </a:bodyPr>
          <a:lstStyle/>
          <a:p>
            <a:r>
              <a:rPr lang="nb-NO" sz="2200" dirty="0"/>
              <a:t>Dersom du voldtar noen i det private rom, altså innendørs, får du 30 prosent lavere straff enn om du voldtar noen i det offentlige – i en park, på gata, i en taxi eller lignende.</a:t>
            </a:r>
          </a:p>
          <a:p>
            <a:r>
              <a:rPr lang="nb-NO" sz="2200" dirty="0"/>
              <a:t>Dersom du er hvit etnisk norsk får du 20 prosent lavere straff, enn overgripere som har minoritetsbakgrunn.</a:t>
            </a:r>
          </a:p>
          <a:p>
            <a:r>
              <a:rPr lang="nb-NO" sz="2200" dirty="0"/>
              <a:t>Dersom du voldtar noen på fest, får du 20 prosent lavere straff, enn om voldtekten ikke finner sted i festrelatert sammenheng. </a:t>
            </a:r>
          </a:p>
          <a:p>
            <a:r>
              <a:rPr lang="nb-NO" sz="2200" dirty="0"/>
              <a:t>Dersom du voldtar noen du kjenner eller har en relasjon til før voldtekten, får du 18 prosent lavere straff enn dersom du voldtar noen du ikke har noen relasjon til.</a:t>
            </a:r>
          </a:p>
          <a:p>
            <a:endParaRPr lang="nb-NO" sz="2200"/>
          </a:p>
        </p:txBody>
      </p:sp>
    </p:spTree>
    <p:extLst>
      <p:ext uri="{BB962C8B-B14F-4D97-AF65-F5344CB8AC3E}">
        <p14:creationId xmlns:p14="http://schemas.microsoft.com/office/powerpoint/2010/main" val="3947039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descr="Et bilde som inneholder foto, poserer, klær, viser&#10;&#10;Beskrivelse som er generert med svært høy visshet">
            <a:extLst>
              <a:ext uri="{FF2B5EF4-FFF2-40B4-BE49-F238E27FC236}">
                <a16:creationId xmlns:a16="http://schemas.microsoft.com/office/drawing/2014/main" id="{E59560F9-0FC3-4F6A-8198-ABD6B60F194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38600" y="1405625"/>
            <a:ext cx="7188199" cy="4043361"/>
          </a:xfrm>
          <a:prstGeom prst="rect">
            <a:avLst/>
          </a:prstGeom>
        </p:spPr>
      </p:pic>
      <p:sp>
        <p:nvSpPr>
          <p:cNvPr id="2" name="Tittel 1">
            <a:extLst>
              <a:ext uri="{FF2B5EF4-FFF2-40B4-BE49-F238E27FC236}">
                <a16:creationId xmlns:a16="http://schemas.microsoft.com/office/drawing/2014/main" id="{2F8CA777-1ED1-4900-846E-D49E23A70865}"/>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kern="1200">
                <a:solidFill>
                  <a:schemeClr val="bg1"/>
                </a:solidFill>
                <a:latin typeface="+mj-lt"/>
                <a:ea typeface="+mj-ea"/>
                <a:cs typeface="+mj-cs"/>
              </a:rPr>
              <a:t>Og så kom #meetoo…</a:t>
            </a:r>
          </a:p>
        </p:txBody>
      </p:sp>
    </p:spTree>
    <p:extLst>
      <p:ext uri="{BB962C8B-B14F-4D97-AF65-F5344CB8AC3E}">
        <p14:creationId xmlns:p14="http://schemas.microsoft.com/office/powerpoint/2010/main" val="3977932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383B190-6BFB-422F-B667-06B7B25F09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a:p>
          <a:p>
            <a:pPr algn="ctr"/>
            <a:endParaRPr lang="en-US" dirty="0"/>
          </a:p>
        </p:txBody>
      </p:sp>
      <p:cxnSp>
        <p:nvCxnSpPr>
          <p:cNvPr id="16" name="Straight Connector 15">
            <a:extLst>
              <a:ext uri="{FF2B5EF4-FFF2-40B4-BE49-F238E27FC236}">
                <a16:creationId xmlns:a16="http://schemas.microsoft.com/office/drawing/2014/main" id="{ED28E597-4AF8-4D69-A9AB-A1EDC6156B04}"/>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9" name="Bilde 8" descr="Et bilde som inneholder mann, person, bygning, dress&#10;&#10;Beskrivelse som er generert med svært høy visshet">
            <a:extLst>
              <a:ext uri="{FF2B5EF4-FFF2-40B4-BE49-F238E27FC236}">
                <a16:creationId xmlns:a16="http://schemas.microsoft.com/office/drawing/2014/main" id="{C97DA92C-09E8-45F8-A3AF-60C3D8080D93}"/>
              </a:ext>
            </a:extLst>
          </p:cNvPr>
          <p:cNvPicPr>
            <a:picLocks noChangeAspect="1"/>
          </p:cNvPicPr>
          <p:nvPr/>
        </p:nvPicPr>
        <p:blipFill rotWithShape="1">
          <a:blip r:embed="rId3">
            <a:extLst>
              <a:ext uri="{28A0092B-C50C-407E-A947-70E740481C1C}">
                <a14:useLocalDpi xmlns:a14="http://schemas.microsoft.com/office/drawing/2010/main" val="0"/>
              </a:ext>
            </a:extLst>
          </a:blip>
          <a:srcRect l="18545" r="3794"/>
          <a:stretch/>
        </p:blipFill>
        <p:spPr>
          <a:xfrm>
            <a:off x="317635" y="3509433"/>
            <a:ext cx="4160452" cy="3026833"/>
          </a:xfrm>
          <a:prstGeom prst="rect">
            <a:avLst/>
          </a:prstGeom>
        </p:spPr>
      </p:pic>
      <p:pic>
        <p:nvPicPr>
          <p:cNvPr id="5" name="Plassholder for innhold 4" descr="Et bilde som inneholder person, bygning, utendørs, mann&#10;&#10;Beskrivelse som er generert med svært høy visshet">
            <a:extLst>
              <a:ext uri="{FF2B5EF4-FFF2-40B4-BE49-F238E27FC236}">
                <a16:creationId xmlns:a16="http://schemas.microsoft.com/office/drawing/2014/main" id="{A81A5A6B-6A4E-46B3-97D1-799E96A81F8B}"/>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r="2" b="30820"/>
          <a:stretch/>
        </p:blipFill>
        <p:spPr>
          <a:xfrm>
            <a:off x="4654296" y="299363"/>
            <a:ext cx="7217085" cy="3008188"/>
          </a:xfrm>
          <a:prstGeom prst="rect">
            <a:avLst/>
          </a:prstGeom>
        </p:spPr>
      </p:pic>
      <p:pic>
        <p:nvPicPr>
          <p:cNvPr id="7" name="Bilde 6" descr="Et bilde som inneholder person, vegg, innendørs, mann&#10;&#10;Beskrivelse som er generert med svært høy visshet">
            <a:extLst>
              <a:ext uri="{FF2B5EF4-FFF2-40B4-BE49-F238E27FC236}">
                <a16:creationId xmlns:a16="http://schemas.microsoft.com/office/drawing/2014/main" id="{FEDDE369-9F2D-4D45-8AD9-B3E4826AEEDF}"/>
              </a:ext>
            </a:extLst>
          </p:cNvPr>
          <p:cNvPicPr>
            <a:picLocks noChangeAspect="1"/>
          </p:cNvPicPr>
          <p:nvPr/>
        </p:nvPicPr>
        <p:blipFill rotWithShape="1">
          <a:blip r:embed="rId5">
            <a:extLst>
              <a:ext uri="{28A0092B-C50C-407E-A947-70E740481C1C}">
                <a14:useLocalDpi xmlns:a14="http://schemas.microsoft.com/office/drawing/2010/main" val="0"/>
              </a:ext>
            </a:extLst>
          </a:blip>
          <a:srcRect l="4962" r="3960" b="-2"/>
          <a:stretch/>
        </p:blipFill>
        <p:spPr>
          <a:xfrm>
            <a:off x="317635" y="299363"/>
            <a:ext cx="4160452" cy="3049204"/>
          </a:xfrm>
          <a:prstGeom prst="rect">
            <a:avLst/>
          </a:prstGeom>
        </p:spPr>
      </p:pic>
      <p:sp>
        <p:nvSpPr>
          <p:cNvPr id="2" name="Tittel 1">
            <a:extLst>
              <a:ext uri="{FF2B5EF4-FFF2-40B4-BE49-F238E27FC236}">
                <a16:creationId xmlns:a16="http://schemas.microsoft.com/office/drawing/2014/main" id="{38DA353B-D41C-4608-89CC-0640FA0C36DE}"/>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kern="1200" dirty="0">
                <a:solidFill>
                  <a:schemeClr val="bg1"/>
                </a:solidFill>
                <a:latin typeface="+mj-lt"/>
                <a:ea typeface="+mj-ea"/>
                <a:cs typeface="+mj-cs"/>
              </a:rPr>
              <a:t>Den </a:t>
            </a:r>
            <a:r>
              <a:rPr lang="en-US" sz="4800" kern="1200" dirty="0" err="1">
                <a:solidFill>
                  <a:schemeClr val="bg1"/>
                </a:solidFill>
                <a:latin typeface="+mj-lt"/>
                <a:ea typeface="+mj-ea"/>
                <a:cs typeface="+mj-cs"/>
              </a:rPr>
              <a:t>nådde</a:t>
            </a:r>
            <a:r>
              <a:rPr lang="en-US" sz="4800" kern="1200" dirty="0">
                <a:solidFill>
                  <a:schemeClr val="bg1"/>
                </a:solidFill>
                <a:latin typeface="+mj-lt"/>
                <a:ea typeface="+mj-ea"/>
                <a:cs typeface="+mj-cs"/>
              </a:rPr>
              <a:t> </a:t>
            </a:r>
            <a:r>
              <a:rPr lang="en-US" sz="4800" kern="1200" dirty="0" err="1">
                <a:solidFill>
                  <a:schemeClr val="bg1"/>
                </a:solidFill>
                <a:latin typeface="+mj-lt"/>
                <a:ea typeface="+mj-ea"/>
                <a:cs typeface="+mj-cs"/>
              </a:rPr>
              <a:t>også</a:t>
            </a:r>
            <a:r>
              <a:rPr lang="en-US" sz="4800" kern="1200" dirty="0">
                <a:solidFill>
                  <a:schemeClr val="bg1"/>
                </a:solidFill>
                <a:latin typeface="+mj-lt"/>
                <a:ea typeface="+mj-ea"/>
                <a:cs typeface="+mj-cs"/>
              </a:rPr>
              <a:t> </a:t>
            </a:r>
            <a:br>
              <a:rPr lang="en-US" sz="4800" dirty="0"/>
            </a:br>
            <a:r>
              <a:rPr lang="en-US" sz="4800" kern="1200" dirty="0" err="1">
                <a:solidFill>
                  <a:schemeClr val="bg1"/>
                </a:solidFill>
                <a:latin typeface="+mj-lt"/>
                <a:ea typeface="+mj-ea"/>
                <a:cs typeface="+mj-cs"/>
              </a:rPr>
              <a:t>politikken</a:t>
            </a:r>
            <a:r>
              <a:rPr lang="en-US" sz="4800" kern="1200" dirty="0">
                <a:solidFill>
                  <a:schemeClr val="bg1"/>
                </a:solidFill>
                <a:latin typeface="+mj-lt"/>
                <a:ea typeface="+mj-ea"/>
                <a:cs typeface="+mj-cs"/>
              </a:rPr>
              <a:t>…</a:t>
            </a:r>
          </a:p>
        </p:txBody>
      </p:sp>
    </p:spTree>
    <p:extLst>
      <p:ext uri="{BB962C8B-B14F-4D97-AF65-F5344CB8AC3E}">
        <p14:creationId xmlns:p14="http://schemas.microsoft.com/office/powerpoint/2010/main" val="2311975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7E7B7506-9216-4FE4-B070-91528A43C72E}"/>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Hva forteller #</a:t>
            </a:r>
            <a:r>
              <a:rPr lang="nb-NO" dirty="0" err="1">
                <a:solidFill>
                  <a:schemeClr val="accent1"/>
                </a:solidFill>
              </a:rPr>
              <a:t>meetoo</a:t>
            </a:r>
            <a:r>
              <a:rPr lang="nb-NO" dirty="0">
                <a:solidFill>
                  <a:schemeClr val="accent1"/>
                </a:solidFill>
              </a:rPr>
              <a:t> om det norske samfunnet?</a:t>
            </a:r>
          </a:p>
        </p:txBody>
      </p:sp>
      <p:sp>
        <p:nvSpPr>
          <p:cNvPr id="3" name="Plassholder for innhold 2">
            <a:extLst>
              <a:ext uri="{FF2B5EF4-FFF2-40B4-BE49-F238E27FC236}">
                <a16:creationId xmlns:a16="http://schemas.microsoft.com/office/drawing/2014/main" id="{3A21D9DB-CFBA-4B86-B5FB-A678CADB28DA}"/>
              </a:ext>
            </a:extLst>
          </p:cNvPr>
          <p:cNvSpPr>
            <a:spLocks noGrp="1"/>
          </p:cNvSpPr>
          <p:nvPr>
            <p:ph idx="1"/>
          </p:nvPr>
        </p:nvSpPr>
        <p:spPr>
          <a:xfrm>
            <a:off x="4976031" y="963877"/>
            <a:ext cx="6377769" cy="4930246"/>
          </a:xfrm>
        </p:spPr>
        <p:txBody>
          <a:bodyPr anchor="ctr">
            <a:normAutofit/>
          </a:bodyPr>
          <a:lstStyle/>
          <a:p>
            <a:r>
              <a:rPr lang="nb-NO" sz="2400" dirty="0"/>
              <a:t>Er vi nå så likestilte?</a:t>
            </a:r>
          </a:p>
          <a:p>
            <a:r>
              <a:rPr lang="nb-NO" sz="2400" dirty="0"/>
              <a:t>Kvinners stilling i arbeidslivet?</a:t>
            </a:r>
          </a:p>
          <a:p>
            <a:r>
              <a:rPr lang="nb-NO" sz="2400" dirty="0"/>
              <a:t>Hvilken «kultur» omgir vi oss med?</a:t>
            </a:r>
          </a:p>
          <a:p>
            <a:endParaRPr lang="nb-NO" sz="2400" dirty="0"/>
          </a:p>
          <a:p>
            <a:endParaRPr lang="nb-NO" sz="2400" dirty="0"/>
          </a:p>
        </p:txBody>
      </p:sp>
    </p:spTree>
    <p:extLst>
      <p:ext uri="{BB962C8B-B14F-4D97-AF65-F5344CB8AC3E}">
        <p14:creationId xmlns:p14="http://schemas.microsoft.com/office/powerpoint/2010/main" val="3715076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16">
            <a:extLst>
              <a:ext uri="{FF2B5EF4-FFF2-40B4-BE49-F238E27FC236}">
                <a16:creationId xmlns:a16="http://schemas.microsoft.com/office/drawing/2014/main" id="{7383B190-6BFB-422F-B667-06B7B25F09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Connector 18">
            <a:extLst>
              <a:ext uri="{FF2B5EF4-FFF2-40B4-BE49-F238E27FC236}">
                <a16:creationId xmlns:a16="http://schemas.microsoft.com/office/drawing/2014/main" id="{ED28E597-4AF8-4D69-A9AB-A1EDC6156B04}"/>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 name="Bilde 9" descr="Et bilde som inneholder bygning, bakke, person, utendørs&#10;&#10;Beskrivelse som er generert med svært høy visshet">
            <a:extLst>
              <a:ext uri="{FF2B5EF4-FFF2-40B4-BE49-F238E27FC236}">
                <a16:creationId xmlns:a16="http://schemas.microsoft.com/office/drawing/2014/main" id="{85FE2BC1-6E59-4D13-AFAE-CA1CE21A5EC8}"/>
              </a:ext>
            </a:extLst>
          </p:cNvPr>
          <p:cNvPicPr>
            <a:picLocks noChangeAspect="1"/>
          </p:cNvPicPr>
          <p:nvPr/>
        </p:nvPicPr>
        <p:blipFill rotWithShape="1">
          <a:blip r:embed="rId3">
            <a:extLst>
              <a:ext uri="{28A0092B-C50C-407E-A947-70E740481C1C}">
                <a14:useLocalDpi xmlns:a14="http://schemas.microsoft.com/office/drawing/2010/main" val="0"/>
              </a:ext>
            </a:extLst>
          </a:blip>
          <a:srcRect t="13903" r="-1" b="-1"/>
          <a:stretch/>
        </p:blipFill>
        <p:spPr>
          <a:xfrm>
            <a:off x="317635" y="3509433"/>
            <a:ext cx="4160452" cy="3026833"/>
          </a:xfrm>
          <a:prstGeom prst="rect">
            <a:avLst/>
          </a:prstGeom>
        </p:spPr>
      </p:pic>
      <p:pic>
        <p:nvPicPr>
          <p:cNvPr id="6" name="Bilde 5" descr="Et bilde som inneholder gress, tre, utendørs, himmel&#10;&#10;Beskrivelse som er generert med svært høy visshet">
            <a:extLst>
              <a:ext uri="{FF2B5EF4-FFF2-40B4-BE49-F238E27FC236}">
                <a16:creationId xmlns:a16="http://schemas.microsoft.com/office/drawing/2014/main" id="{8C51B63D-B995-4CCE-AB23-9754D4161A40}"/>
              </a:ext>
            </a:extLst>
          </p:cNvPr>
          <p:cNvPicPr>
            <a:picLocks noChangeAspect="1"/>
          </p:cNvPicPr>
          <p:nvPr/>
        </p:nvPicPr>
        <p:blipFill rotWithShape="1">
          <a:blip r:embed="rId4">
            <a:extLst>
              <a:ext uri="{28A0092B-C50C-407E-A947-70E740481C1C}">
                <a14:useLocalDpi xmlns:a14="http://schemas.microsoft.com/office/drawing/2010/main" val="0"/>
              </a:ext>
            </a:extLst>
          </a:blip>
          <a:srcRect t="18959" r="2" b="27259"/>
          <a:stretch/>
        </p:blipFill>
        <p:spPr>
          <a:xfrm>
            <a:off x="4654296" y="299363"/>
            <a:ext cx="7217085" cy="3008188"/>
          </a:xfrm>
          <a:prstGeom prst="rect">
            <a:avLst/>
          </a:prstGeom>
        </p:spPr>
      </p:pic>
      <p:pic>
        <p:nvPicPr>
          <p:cNvPr id="12" name="Bilde 11" descr="Et bilde som inneholder innendørs, vegg, kabinett, kjøkken&#10;&#10;Beskrivelse som er generert med svært høy visshet">
            <a:extLst>
              <a:ext uri="{FF2B5EF4-FFF2-40B4-BE49-F238E27FC236}">
                <a16:creationId xmlns:a16="http://schemas.microsoft.com/office/drawing/2014/main" id="{336A404E-E1FC-44BD-877C-26A555E0B511}"/>
              </a:ext>
            </a:extLst>
          </p:cNvPr>
          <p:cNvPicPr>
            <a:picLocks noChangeAspect="1"/>
          </p:cNvPicPr>
          <p:nvPr/>
        </p:nvPicPr>
        <p:blipFill rotWithShape="1">
          <a:blip r:embed="rId5">
            <a:extLst>
              <a:ext uri="{28A0092B-C50C-407E-A947-70E740481C1C}">
                <a14:useLocalDpi xmlns:a14="http://schemas.microsoft.com/office/drawing/2010/main" val="0"/>
              </a:ext>
            </a:extLst>
          </a:blip>
          <a:srcRect r="8586" b="3"/>
          <a:stretch/>
        </p:blipFill>
        <p:spPr>
          <a:xfrm>
            <a:off x="317635" y="299363"/>
            <a:ext cx="4160452" cy="3049204"/>
          </a:xfrm>
          <a:prstGeom prst="rect">
            <a:avLst/>
          </a:prstGeom>
        </p:spPr>
      </p:pic>
      <p:sp>
        <p:nvSpPr>
          <p:cNvPr id="2" name="Tittel 1">
            <a:extLst>
              <a:ext uri="{FF2B5EF4-FFF2-40B4-BE49-F238E27FC236}">
                <a16:creationId xmlns:a16="http://schemas.microsoft.com/office/drawing/2014/main" id="{B9A298FE-EDD5-4F87-B917-13577112A76E}"/>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kern="1200">
                <a:solidFill>
                  <a:schemeClr val="bg1"/>
                </a:solidFill>
                <a:latin typeface="+mj-lt"/>
                <a:ea typeface="+mj-ea"/>
                <a:cs typeface="+mj-cs"/>
              </a:rPr>
              <a:t>Pornokultur</a:t>
            </a:r>
          </a:p>
        </p:txBody>
      </p:sp>
      <p:sp>
        <p:nvSpPr>
          <p:cNvPr id="3" name="Plassholder for innhold 2">
            <a:extLst>
              <a:ext uri="{FF2B5EF4-FFF2-40B4-BE49-F238E27FC236}">
                <a16:creationId xmlns:a16="http://schemas.microsoft.com/office/drawing/2014/main" id="{C82082F2-F468-4C42-98CD-3BCCC7064742}"/>
              </a:ext>
            </a:extLst>
          </p:cNvPr>
          <p:cNvSpPr>
            <a:spLocks noGrp="1"/>
          </p:cNvSpPr>
          <p:nvPr>
            <p:ph idx="1"/>
          </p:nvPr>
        </p:nvSpPr>
        <p:spPr>
          <a:xfrm>
            <a:off x="5021821" y="5550568"/>
            <a:ext cx="6465286" cy="602551"/>
          </a:xfrm>
        </p:spPr>
        <p:txBody>
          <a:bodyPr vert="horz" lIns="91440" tIns="45720" rIns="91440" bIns="45720" rtlCol="0">
            <a:normAutofit/>
          </a:bodyPr>
          <a:lstStyle/>
          <a:p>
            <a:pPr marL="0" indent="0">
              <a:buNone/>
            </a:pPr>
            <a:r>
              <a:rPr lang="en-US" sz="2000" b="1" kern="1200">
                <a:solidFill>
                  <a:schemeClr val="accent1"/>
                </a:solidFill>
                <a:latin typeface="+mn-lt"/>
                <a:ea typeface="+mn-ea"/>
                <a:cs typeface="+mn-cs"/>
              </a:rPr>
              <a:t>«- Vi var på nachspiel og ideen kom over et glass vin» </a:t>
            </a:r>
            <a:endParaRPr lang="en-US" sz="2000" kern="1200">
              <a:solidFill>
                <a:schemeClr val="accent1"/>
              </a:solidFill>
              <a:latin typeface="+mn-lt"/>
              <a:ea typeface="+mn-ea"/>
              <a:cs typeface="+mn-cs"/>
            </a:endParaRPr>
          </a:p>
        </p:txBody>
      </p:sp>
    </p:spTree>
    <p:extLst>
      <p:ext uri="{BB962C8B-B14F-4D97-AF65-F5344CB8AC3E}">
        <p14:creationId xmlns:p14="http://schemas.microsoft.com/office/powerpoint/2010/main" val="1230006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0C961D87-8045-40B3-BF07-CCC309A85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800" y="-1100381"/>
            <a:ext cx="15595600" cy="975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40817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8"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descr="Et bilde som inneholder person, utendørs, bakke, bygning&#10;&#10;Beskrivelse som er generert med svært høy visshet">
            <a:extLst>
              <a:ext uri="{FF2B5EF4-FFF2-40B4-BE49-F238E27FC236}">
                <a16:creationId xmlns:a16="http://schemas.microsoft.com/office/drawing/2014/main" id="{3540C78C-F8AB-4612-9538-7F20AD24E17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375" b="5039"/>
          <a:stretch/>
        </p:blipFill>
        <p:spPr>
          <a:xfrm>
            <a:off x="20" y="10"/>
            <a:ext cx="12191980" cy="6857990"/>
          </a:xfrm>
          <a:prstGeom prst="rect">
            <a:avLst/>
          </a:prstGeom>
        </p:spPr>
      </p:pic>
      <p:sp>
        <p:nvSpPr>
          <p:cNvPr id="10" name="Down Arrow 7">
            <a:extLst>
              <a:ext uri="{FF2B5EF4-FFF2-40B4-BE49-F238E27FC236}">
                <a16:creationId xmlns:a16="http://schemas.microsoft.com/office/drawing/2014/main"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8EEB59D-977A-4B2E-8785-7B12FC57BEE3}"/>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2300">
                <a:solidFill>
                  <a:schemeClr val="bg1"/>
                </a:solidFill>
              </a:rPr>
              <a:t>Ungdomspartiene på blå side presser på for at Regjeringen skal fjerne sexkjøpsloven. De vil også vrake hallikparagrafen og tillate bordeller. </a:t>
            </a:r>
          </a:p>
        </p:txBody>
      </p:sp>
    </p:spTree>
    <p:extLst>
      <p:ext uri="{BB962C8B-B14F-4D97-AF65-F5344CB8AC3E}">
        <p14:creationId xmlns:p14="http://schemas.microsoft.com/office/powerpoint/2010/main" val="3364260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C3F7FE4F-F252-49E2-8E21-E9892DB1B437}"/>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Sexkjøpsloven</a:t>
            </a:r>
          </a:p>
        </p:txBody>
      </p:sp>
      <p:sp>
        <p:nvSpPr>
          <p:cNvPr id="3" name="Plassholder for innhold 2">
            <a:extLst>
              <a:ext uri="{FF2B5EF4-FFF2-40B4-BE49-F238E27FC236}">
                <a16:creationId xmlns:a16="http://schemas.microsoft.com/office/drawing/2014/main" id="{589895E9-467B-4082-8C07-53210DAB1FAE}"/>
              </a:ext>
            </a:extLst>
          </p:cNvPr>
          <p:cNvSpPr>
            <a:spLocks noGrp="1"/>
          </p:cNvSpPr>
          <p:nvPr>
            <p:ph idx="1"/>
          </p:nvPr>
        </p:nvSpPr>
        <p:spPr>
          <a:xfrm>
            <a:off x="4976031" y="963877"/>
            <a:ext cx="6377769" cy="4930246"/>
          </a:xfrm>
        </p:spPr>
        <p:txBody>
          <a:bodyPr anchor="ctr">
            <a:normAutofit/>
          </a:bodyPr>
          <a:lstStyle/>
          <a:p>
            <a:pPr marL="0" indent="0">
              <a:buNone/>
            </a:pPr>
            <a:r>
              <a:rPr lang="nb-NO" sz="2400" dirty="0"/>
              <a:t>«Med bøter eller fengsel inntil 6 måneder eller begge deler straffes den som</a:t>
            </a:r>
            <a:br>
              <a:rPr lang="nb-NO" sz="2400" dirty="0"/>
            </a:br>
            <a:r>
              <a:rPr lang="nb-NO" sz="2400" dirty="0"/>
              <a:t>a) skaffer seg eller andre seksuell omgang eller handling ved å yte eller avtale vederlag,</a:t>
            </a:r>
            <a:br>
              <a:rPr lang="nb-NO" sz="2400" dirty="0"/>
            </a:br>
            <a:r>
              <a:rPr lang="nb-NO" sz="2400" dirty="0"/>
              <a:t>b) oppnår seksuell omgang eller handling ved at slikt vederlag er avtalt eller ytet av en annen, eller</a:t>
            </a:r>
            <a:br>
              <a:rPr lang="nb-NO" sz="2400" dirty="0"/>
            </a:br>
            <a:r>
              <a:rPr lang="nb-NO" sz="2400" dirty="0"/>
              <a:t>c) på den måten som beskrevet i bokstav a eller b får noen til å utføre med seg selv handlinger som svarer til seksuell omgang.</a:t>
            </a:r>
            <a:br>
              <a:rPr lang="nb-NO" sz="2400" dirty="0"/>
            </a:br>
            <a:r>
              <a:rPr lang="nb-NO" sz="2400" dirty="0"/>
              <a:t>Er den seksuelle omgang eller handling skjedd på en særlig krenkende måte, uten at forholdet straffes etter andre bestemmelser, er straffen fengsel inntil 1 år.»</a:t>
            </a:r>
          </a:p>
          <a:p>
            <a:endParaRPr lang="nb-NO" sz="2400" dirty="0"/>
          </a:p>
        </p:txBody>
      </p:sp>
    </p:spTree>
    <p:extLst>
      <p:ext uri="{BB962C8B-B14F-4D97-AF65-F5344CB8AC3E}">
        <p14:creationId xmlns:p14="http://schemas.microsoft.com/office/powerpoint/2010/main" val="3855310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ssholder for innhold 6" descr="Et bilde som inneholder person, stående, innendørs&#10;&#10;Beskrivelse som er generert med svært høy visshet">
            <a:extLst>
              <a:ext uri="{FF2B5EF4-FFF2-40B4-BE49-F238E27FC236}">
                <a16:creationId xmlns:a16="http://schemas.microsoft.com/office/drawing/2014/main" id="{AD498396-8393-42E3-8B8A-CA19414A67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38600" y="1421296"/>
            <a:ext cx="7188199" cy="4012018"/>
          </a:xfrm>
          <a:prstGeom prst="rect">
            <a:avLst/>
          </a:prstGeom>
        </p:spPr>
      </p:pic>
      <p:sp>
        <p:nvSpPr>
          <p:cNvPr id="2" name="Tittel 1">
            <a:extLst>
              <a:ext uri="{FF2B5EF4-FFF2-40B4-BE49-F238E27FC236}">
                <a16:creationId xmlns:a16="http://schemas.microsoft.com/office/drawing/2014/main" id="{9140CC81-BA3C-450F-97EB-2EB19968A496}"/>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1800" kern="1200" dirty="0" err="1">
                <a:solidFill>
                  <a:schemeClr val="bg1"/>
                </a:solidFill>
                <a:latin typeface="+mj-lt"/>
                <a:ea typeface="+mj-ea"/>
                <a:cs typeface="+mj-cs"/>
              </a:rPr>
              <a:t>Trenger</a:t>
            </a:r>
            <a:r>
              <a:rPr lang="en-US" sz="1800" kern="1200" dirty="0">
                <a:solidFill>
                  <a:schemeClr val="bg1"/>
                </a:solidFill>
                <a:latin typeface="+mj-lt"/>
                <a:ea typeface="+mj-ea"/>
                <a:cs typeface="+mj-cs"/>
              </a:rPr>
              <a:t> vi </a:t>
            </a:r>
            <a:r>
              <a:rPr lang="en-US" sz="1800" kern="1200" dirty="0" err="1">
                <a:solidFill>
                  <a:schemeClr val="bg1"/>
                </a:solidFill>
                <a:latin typeface="+mj-lt"/>
                <a:ea typeface="+mj-ea"/>
                <a:cs typeface="+mj-cs"/>
              </a:rPr>
              <a:t>sexkjøpslov</a:t>
            </a:r>
            <a:r>
              <a:rPr lang="en-US" sz="1800" kern="1200" dirty="0">
                <a:solidFill>
                  <a:schemeClr val="bg1"/>
                </a:solidFill>
                <a:latin typeface="+mj-lt"/>
                <a:ea typeface="+mj-ea"/>
                <a:cs typeface="+mj-cs"/>
              </a:rPr>
              <a:t>? </a:t>
            </a:r>
            <a:br>
              <a:rPr lang="en-US" sz="1800" kern="1200" dirty="0">
                <a:solidFill>
                  <a:schemeClr val="bg1"/>
                </a:solidFill>
                <a:latin typeface="+mj-lt"/>
                <a:ea typeface="+mj-ea"/>
                <a:cs typeface="+mj-cs"/>
              </a:rPr>
            </a:br>
            <a:r>
              <a:rPr lang="en-US" sz="1800" dirty="0" err="1">
                <a:solidFill>
                  <a:schemeClr val="bg1"/>
                </a:solidFill>
              </a:rPr>
              <a:t>Burde</a:t>
            </a:r>
            <a:r>
              <a:rPr lang="en-US" sz="1800" dirty="0">
                <a:solidFill>
                  <a:schemeClr val="bg1"/>
                </a:solidFill>
              </a:rPr>
              <a:t> vi “se </a:t>
            </a:r>
            <a:r>
              <a:rPr lang="en-US" sz="1800" dirty="0" err="1">
                <a:solidFill>
                  <a:schemeClr val="bg1"/>
                </a:solidFill>
              </a:rPr>
              <a:t>til</a:t>
            </a:r>
            <a:r>
              <a:rPr lang="en-US" sz="1800" dirty="0">
                <a:solidFill>
                  <a:schemeClr val="bg1"/>
                </a:solidFill>
              </a:rPr>
              <a:t> Sverige” </a:t>
            </a:r>
            <a:r>
              <a:rPr lang="en-US" sz="1800" dirty="0" err="1">
                <a:solidFill>
                  <a:schemeClr val="bg1"/>
                </a:solidFill>
              </a:rPr>
              <a:t>og</a:t>
            </a:r>
            <a:r>
              <a:rPr lang="en-US" sz="1800" dirty="0">
                <a:solidFill>
                  <a:schemeClr val="bg1"/>
                </a:solidFill>
              </a:rPr>
              <a:t> </a:t>
            </a:r>
            <a:r>
              <a:rPr lang="en-US" sz="1800" dirty="0" err="1">
                <a:solidFill>
                  <a:schemeClr val="bg1"/>
                </a:solidFill>
              </a:rPr>
              <a:t>endre</a:t>
            </a:r>
            <a:r>
              <a:rPr lang="en-US" sz="1800" dirty="0">
                <a:solidFill>
                  <a:schemeClr val="bg1"/>
                </a:solidFill>
              </a:rPr>
              <a:t> </a:t>
            </a:r>
            <a:r>
              <a:rPr lang="en-US" sz="1800" dirty="0" err="1">
                <a:solidFill>
                  <a:schemeClr val="bg1"/>
                </a:solidFill>
              </a:rPr>
              <a:t>loveteksten</a:t>
            </a:r>
            <a:r>
              <a:rPr lang="en-US" sz="1800" dirty="0">
                <a:solidFill>
                  <a:schemeClr val="bg1"/>
                </a:solidFill>
              </a:rPr>
              <a:t>?</a:t>
            </a:r>
            <a:br>
              <a:rPr lang="en-US" sz="1800" kern="1200" dirty="0">
                <a:solidFill>
                  <a:schemeClr val="bg1"/>
                </a:solidFill>
                <a:latin typeface="+mj-lt"/>
                <a:ea typeface="+mj-ea"/>
                <a:cs typeface="+mj-cs"/>
              </a:rPr>
            </a:br>
            <a:endParaRPr lang="en-US" sz="1800" kern="1200" dirty="0">
              <a:solidFill>
                <a:schemeClr val="bg1"/>
              </a:solidFill>
              <a:latin typeface="+mj-lt"/>
              <a:ea typeface="+mj-ea"/>
              <a:cs typeface="+mj-cs"/>
            </a:endParaRPr>
          </a:p>
        </p:txBody>
      </p:sp>
    </p:spTree>
    <p:extLst>
      <p:ext uri="{BB962C8B-B14F-4D97-AF65-F5344CB8AC3E}">
        <p14:creationId xmlns:p14="http://schemas.microsoft.com/office/powerpoint/2010/main" val="1913503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descr="Et bilde som inneholder skjermbilde&#10;&#10;Beskrivelse som er generert med svært høy visshet">
            <a:extLst>
              <a:ext uri="{FF2B5EF4-FFF2-40B4-BE49-F238E27FC236}">
                <a16:creationId xmlns:a16="http://schemas.microsoft.com/office/drawing/2014/main" id="{4308CEAC-0E53-46A0-BF35-76EEE89C43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0" y="1290607"/>
            <a:ext cx="7188199" cy="4273396"/>
          </a:xfrm>
          <a:prstGeom prst="rect">
            <a:avLst/>
          </a:prstGeom>
        </p:spPr>
      </p:pic>
      <p:sp>
        <p:nvSpPr>
          <p:cNvPr id="2" name="Tittel 1">
            <a:extLst>
              <a:ext uri="{FF2B5EF4-FFF2-40B4-BE49-F238E27FC236}">
                <a16:creationId xmlns:a16="http://schemas.microsoft.com/office/drawing/2014/main" id="{34B071D8-EEF6-4E9C-815A-1D323A52718F}"/>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000" kern="1200" dirty="0" err="1">
                <a:solidFill>
                  <a:schemeClr val="bg1"/>
                </a:solidFill>
                <a:latin typeface="+mj-lt"/>
                <a:ea typeface="+mj-ea"/>
                <a:cs typeface="+mj-cs"/>
              </a:rPr>
              <a:t>Trenger</a:t>
            </a:r>
            <a:r>
              <a:rPr lang="en-US" sz="2000" kern="1200" dirty="0">
                <a:solidFill>
                  <a:schemeClr val="bg1"/>
                </a:solidFill>
                <a:latin typeface="+mj-lt"/>
                <a:ea typeface="+mj-ea"/>
                <a:cs typeface="+mj-cs"/>
              </a:rPr>
              <a:t> vi </a:t>
            </a:r>
            <a:r>
              <a:rPr lang="en-US" sz="2000" kern="1200" dirty="0" err="1">
                <a:solidFill>
                  <a:schemeClr val="bg1"/>
                </a:solidFill>
                <a:latin typeface="+mj-lt"/>
                <a:ea typeface="+mj-ea"/>
                <a:cs typeface="+mj-cs"/>
              </a:rPr>
              <a:t>hallikparagrafen</a:t>
            </a:r>
            <a:r>
              <a:rPr lang="en-US" sz="2000" kern="1200" dirty="0">
                <a:solidFill>
                  <a:schemeClr val="bg1"/>
                </a:solidFill>
                <a:latin typeface="+mj-lt"/>
                <a:ea typeface="+mj-ea"/>
                <a:cs typeface="+mj-cs"/>
              </a:rPr>
              <a:t>?</a:t>
            </a:r>
          </a:p>
        </p:txBody>
      </p:sp>
    </p:spTree>
    <p:extLst>
      <p:ext uri="{BB962C8B-B14F-4D97-AF65-F5344CB8AC3E}">
        <p14:creationId xmlns:p14="http://schemas.microsoft.com/office/powerpoint/2010/main" val="2425285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E2ED505F-EF8D-430F-A1F2-E5924F1B2395}"/>
              </a:ext>
            </a:extLst>
          </p:cNvPr>
          <p:cNvSpPr>
            <a:spLocks noGrp="1"/>
          </p:cNvSpPr>
          <p:nvPr>
            <p:ph type="title"/>
          </p:nvPr>
        </p:nvSpPr>
        <p:spPr>
          <a:xfrm>
            <a:off x="838200" y="963877"/>
            <a:ext cx="3494362" cy="4930246"/>
          </a:xfrm>
        </p:spPr>
        <p:txBody>
          <a:bodyPr>
            <a:normAutofit/>
          </a:bodyPr>
          <a:lstStyle/>
          <a:p>
            <a:pPr algn="r"/>
            <a:r>
              <a:rPr lang="nb-NO" sz="3700" dirty="0">
                <a:solidFill>
                  <a:schemeClr val="accent1"/>
                </a:solidFill>
              </a:rPr>
              <a:t>Hallikvirksomhet</a:t>
            </a:r>
          </a:p>
        </p:txBody>
      </p:sp>
      <p:sp>
        <p:nvSpPr>
          <p:cNvPr id="3" name="Plassholder for innhold 2">
            <a:extLst>
              <a:ext uri="{FF2B5EF4-FFF2-40B4-BE49-F238E27FC236}">
                <a16:creationId xmlns:a16="http://schemas.microsoft.com/office/drawing/2014/main" id="{C2B1870D-10FB-48E8-A2A9-E5E7143F1E42}"/>
              </a:ext>
            </a:extLst>
          </p:cNvPr>
          <p:cNvSpPr>
            <a:spLocks noGrp="1"/>
          </p:cNvSpPr>
          <p:nvPr>
            <p:ph idx="1"/>
          </p:nvPr>
        </p:nvSpPr>
        <p:spPr>
          <a:xfrm>
            <a:off x="4976031" y="963877"/>
            <a:ext cx="6377769" cy="4930246"/>
          </a:xfrm>
        </p:spPr>
        <p:txBody>
          <a:bodyPr anchor="ctr">
            <a:normAutofit/>
          </a:bodyPr>
          <a:lstStyle/>
          <a:p>
            <a:pPr marL="0" lvl="8" indent="0">
              <a:spcBef>
                <a:spcPts val="1000"/>
              </a:spcBef>
              <a:buNone/>
            </a:pPr>
            <a:r>
              <a:rPr lang="nb-NO" sz="2000" b="1"/>
              <a:t>Straffelovens  § 202</a:t>
            </a:r>
          </a:p>
          <a:p>
            <a:pPr marL="1371600" lvl="3" indent="0">
              <a:buNone/>
            </a:pPr>
            <a:r>
              <a:rPr lang="nb-NO" sz="2000"/>
              <a:t>Den som</a:t>
            </a:r>
          </a:p>
          <a:p>
            <a:pPr lvl="3"/>
            <a:r>
              <a:rPr lang="nb-NO" sz="2000"/>
              <a:t>a) fremmer andres prostitusjon eller</a:t>
            </a:r>
          </a:p>
          <a:p>
            <a:pPr lvl="3"/>
            <a:r>
              <a:rPr lang="nb-NO" sz="2000"/>
              <a:t>b) leier ut lokaler og forstår at lokalene skal brukes til prostitusjon eller utviser grov uaktsomhet i så måte, </a:t>
            </a:r>
          </a:p>
          <a:p>
            <a:pPr lvl="3"/>
            <a:r>
              <a:rPr lang="nb-NO" sz="2000"/>
              <a:t>straffes med bøter eller fengsel inntil 5 år.</a:t>
            </a:r>
          </a:p>
          <a:p>
            <a:pPr lvl="3"/>
            <a:r>
              <a:rPr lang="nb-NO" sz="2000"/>
              <a:t>Den som i offentlig kunngjøring utvetydig tilbyr, formidler eller etterspør prostitusjon, straffes med bøter eller med fengsel inntil 6 måneder.</a:t>
            </a:r>
          </a:p>
          <a:p>
            <a:pPr lvl="3"/>
            <a:r>
              <a:rPr lang="nb-NO" sz="2000"/>
              <a:t>Med prostitusjon menes i denne bestemmelsen at en person har seksuell omgang eller handling med en annen mot vederlag. </a:t>
            </a:r>
          </a:p>
          <a:p>
            <a:endParaRPr lang="nb-NO" sz="2000"/>
          </a:p>
        </p:txBody>
      </p:sp>
    </p:spTree>
    <p:extLst>
      <p:ext uri="{BB962C8B-B14F-4D97-AF65-F5344CB8AC3E}">
        <p14:creationId xmlns:p14="http://schemas.microsoft.com/office/powerpoint/2010/main" val="1881963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23AC064-BC96-4F32-8AE1-B2FD3875482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7E7C77BC-7138-40B1-A15B-20F57A49462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146403-F3D6-484B-B2ED-97F9565D037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lassholder for innhold 4" descr="Et bilde som inneholder person, mann, silhuetter, stående&#10;&#10;Beskrivelse som er generert med svært høy visshet">
            <a:extLst>
              <a:ext uri="{FF2B5EF4-FFF2-40B4-BE49-F238E27FC236}">
                <a16:creationId xmlns:a16="http://schemas.microsoft.com/office/drawing/2014/main" id="{6F45E388-A3F9-4AFA-9682-B751517DF6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0040" y="485637"/>
            <a:ext cx="5455917" cy="3641824"/>
          </a:xfrm>
          <a:prstGeom prst="rect">
            <a:avLst/>
          </a:prstGeom>
        </p:spPr>
      </p:pic>
      <p:pic>
        <p:nvPicPr>
          <p:cNvPr id="4" name="Bilde 3" descr="Et bilde som inneholder innendørs, person&#10;&#10;Beskrivelse som er generert med høy visshet">
            <a:extLst>
              <a:ext uri="{FF2B5EF4-FFF2-40B4-BE49-F238E27FC236}">
                <a16:creationId xmlns:a16="http://schemas.microsoft.com/office/drawing/2014/main" id="{B7C7171A-9218-45B1-98EB-8B4A42BE5C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6043" y="497794"/>
            <a:ext cx="5455917" cy="3617510"/>
          </a:xfrm>
          <a:prstGeom prst="rect">
            <a:avLst/>
          </a:prstGeom>
        </p:spPr>
      </p:pic>
      <p:sp>
        <p:nvSpPr>
          <p:cNvPr id="2" name="Tittel 1">
            <a:extLst>
              <a:ext uri="{FF2B5EF4-FFF2-40B4-BE49-F238E27FC236}">
                <a16:creationId xmlns:a16="http://schemas.microsoft.com/office/drawing/2014/main" id="{37ABAEDE-7722-43C9-9018-7BC53F72E175}"/>
              </a:ext>
            </a:extLst>
          </p:cNvPr>
          <p:cNvSpPr>
            <a:spLocks noGrp="1"/>
          </p:cNvSpPr>
          <p:nvPr>
            <p:ph type="title"/>
          </p:nvPr>
        </p:nvSpPr>
        <p:spPr>
          <a:xfrm>
            <a:off x="527538" y="4756638"/>
            <a:ext cx="11139854" cy="930447"/>
          </a:xfrm>
          <a:prstGeom prst="ellipse">
            <a:avLst/>
          </a:prstGeom>
        </p:spPr>
        <p:txBody>
          <a:bodyPr vert="horz" lIns="91440" tIns="45720" rIns="91440" bIns="45720" rtlCol="0" anchor="b">
            <a:normAutofit/>
          </a:bodyPr>
          <a:lstStyle/>
          <a:p>
            <a:pPr algn="ctr"/>
            <a:r>
              <a:rPr lang="en-US" sz="3800">
                <a:solidFill>
                  <a:schemeClr val="bg1"/>
                </a:solidFill>
              </a:rPr>
              <a:t>Rettsikkerhet i sexindustrien?</a:t>
            </a:r>
          </a:p>
        </p:txBody>
      </p:sp>
    </p:spTree>
    <p:extLst>
      <p:ext uri="{BB962C8B-B14F-4D97-AF65-F5344CB8AC3E}">
        <p14:creationId xmlns:p14="http://schemas.microsoft.com/office/powerpoint/2010/main" val="3782754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BDC9A3A7-73E8-4C66-8B2E-717F30638DAF}"/>
              </a:ext>
            </a:extLst>
          </p:cNvPr>
          <p:cNvSpPr>
            <a:spLocks noGrp="1"/>
          </p:cNvSpPr>
          <p:nvPr>
            <p:ph type="title"/>
          </p:nvPr>
        </p:nvSpPr>
        <p:spPr>
          <a:xfrm>
            <a:off x="838200" y="963877"/>
            <a:ext cx="3494362" cy="4930246"/>
          </a:xfrm>
        </p:spPr>
        <p:txBody>
          <a:bodyPr>
            <a:normAutofit/>
          </a:bodyPr>
          <a:lstStyle/>
          <a:p>
            <a:pPr algn="r"/>
            <a:r>
              <a:rPr lang="nb-NO" sz="4100" dirty="0" err="1">
                <a:solidFill>
                  <a:srgbClr val="FF0000"/>
                </a:solidFill>
              </a:rPr>
              <a:t>Rødts</a:t>
            </a:r>
            <a:r>
              <a:rPr lang="nb-NO" sz="4100" dirty="0">
                <a:solidFill>
                  <a:srgbClr val="FF0000"/>
                </a:solidFill>
              </a:rPr>
              <a:t> forslag til statsbudsjettet for 2018: </a:t>
            </a:r>
          </a:p>
        </p:txBody>
      </p:sp>
      <p:sp>
        <p:nvSpPr>
          <p:cNvPr id="3" name="Plassholder for innhold 2">
            <a:extLst>
              <a:ext uri="{FF2B5EF4-FFF2-40B4-BE49-F238E27FC236}">
                <a16:creationId xmlns:a16="http://schemas.microsoft.com/office/drawing/2014/main" id="{81659CF9-9EF7-4923-8D83-E9BC7E08A215}"/>
              </a:ext>
            </a:extLst>
          </p:cNvPr>
          <p:cNvSpPr>
            <a:spLocks noGrp="1"/>
          </p:cNvSpPr>
          <p:nvPr>
            <p:ph idx="1"/>
          </p:nvPr>
        </p:nvSpPr>
        <p:spPr>
          <a:xfrm>
            <a:off x="4976031" y="963877"/>
            <a:ext cx="6377769" cy="4930246"/>
          </a:xfrm>
        </p:spPr>
        <p:txBody>
          <a:bodyPr anchor="ctr">
            <a:normAutofit/>
          </a:bodyPr>
          <a:lstStyle/>
          <a:p>
            <a:pPr marL="0" indent="0">
              <a:buNone/>
            </a:pPr>
            <a:r>
              <a:rPr lang="nb-NO" sz="2400" dirty="0"/>
              <a:t>«Øke støtten til  ROSA-prosjektet i Krisesenter sekretariatet med 10 millioner kroner, dette prosjektet sikrer hjelp til kvinner utsatt for menneskehandel.»</a:t>
            </a:r>
          </a:p>
          <a:p>
            <a:endParaRPr lang="nb-NO" sz="2400" dirty="0"/>
          </a:p>
        </p:txBody>
      </p:sp>
    </p:spTree>
    <p:extLst>
      <p:ext uri="{BB962C8B-B14F-4D97-AF65-F5344CB8AC3E}">
        <p14:creationId xmlns:p14="http://schemas.microsoft.com/office/powerpoint/2010/main" val="2658052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3B0DF90E-6BAD-4E82-8FDF-717C9A3573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13">
            <a:extLst>
              <a:ext uri="{FF2B5EF4-FFF2-40B4-BE49-F238E27FC236}">
                <a16:creationId xmlns:a16="http://schemas.microsoft.com/office/drawing/2014/main" id="{13DCC859-0434-4BB8-B6C5-09C88AE698F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11">
            <a:extLst>
              <a:ext uri="{FF2B5EF4-FFF2-40B4-BE49-F238E27FC236}">
                <a16:creationId xmlns:a16="http://schemas.microsoft.com/office/drawing/2014/main" id="{08E7ACFB-B791-4C23-8B17-013FEDC09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880332F5-70AF-40C7-A4A7-59B8DD9FC751}"/>
              </a:ext>
            </a:extLst>
          </p:cNvPr>
          <p:cNvSpPr>
            <a:spLocks noGrp="1"/>
          </p:cNvSpPr>
          <p:nvPr>
            <p:ph type="title"/>
          </p:nvPr>
        </p:nvSpPr>
        <p:spPr>
          <a:xfrm>
            <a:off x="833002" y="365125"/>
            <a:ext cx="10520702" cy="1325563"/>
          </a:xfrm>
        </p:spPr>
        <p:txBody>
          <a:bodyPr>
            <a:normAutofit/>
          </a:bodyPr>
          <a:lstStyle/>
          <a:p>
            <a:r>
              <a:rPr lang="nb-NO" dirty="0">
                <a:solidFill>
                  <a:srgbClr val="FF0000"/>
                </a:solidFill>
              </a:rPr>
              <a:t>Rødt har i tillegg levert disse forslagene på Stortinget:</a:t>
            </a:r>
          </a:p>
        </p:txBody>
      </p:sp>
      <p:graphicFrame>
        <p:nvGraphicFramePr>
          <p:cNvPr id="41" name="Plassholder for innhold 2"/>
          <p:cNvGraphicFramePr>
            <a:graphicFrameLocks noGrp="1"/>
          </p:cNvGraphicFramePr>
          <p:nvPr>
            <p:ph idx="1"/>
            <p:extLst>
              <p:ext uri="{D42A27DB-BD31-4B8C-83A1-F6EECF244321}">
                <p14:modId xmlns:p14="http://schemas.microsoft.com/office/powerpoint/2010/main" val="2187867970"/>
              </p:ext>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727557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lassholder for innhold 11" descr="Et bilde som inneholder tekst&#10;&#10;Beskrivelse som er generert med høy visshet">
            <a:extLst>
              <a:ext uri="{FF2B5EF4-FFF2-40B4-BE49-F238E27FC236}">
                <a16:creationId xmlns:a16="http://schemas.microsoft.com/office/drawing/2014/main" id="{C3AE829D-CD1C-4E60-B29A-5CD47016B1B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4038600" y="1317459"/>
            <a:ext cx="7188199" cy="421969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tel 1">
            <a:extLst>
              <a:ext uri="{FF2B5EF4-FFF2-40B4-BE49-F238E27FC236}">
                <a16:creationId xmlns:a16="http://schemas.microsoft.com/office/drawing/2014/main" id="{D1E46EFC-0232-4D41-8157-B86CD6DA7C18}"/>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200" kern="1200">
                <a:solidFill>
                  <a:schemeClr val="bg1"/>
                </a:solidFill>
                <a:latin typeface="+mj-lt"/>
                <a:ea typeface="+mj-ea"/>
                <a:cs typeface="+mj-cs"/>
              </a:rPr>
              <a:t>Vi trenger en «samtykkelov»!</a:t>
            </a:r>
          </a:p>
        </p:txBody>
      </p:sp>
    </p:spTree>
    <p:extLst>
      <p:ext uri="{BB962C8B-B14F-4D97-AF65-F5344CB8AC3E}">
        <p14:creationId xmlns:p14="http://schemas.microsoft.com/office/powerpoint/2010/main" val="907947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a:solidFill>
                  <a:srgbClr val="FF0000"/>
                </a:solidFill>
              </a:rPr>
              <a:t>Er samtykke vanskelig å forstå?</a:t>
            </a:r>
          </a:p>
        </p:txBody>
      </p:sp>
      <p:sp>
        <p:nvSpPr>
          <p:cNvPr id="3" name="Plassholder for innhold 2"/>
          <p:cNvSpPr>
            <a:spLocks noGrp="1"/>
          </p:cNvSpPr>
          <p:nvPr>
            <p:ph idx="1"/>
          </p:nvPr>
        </p:nvSpPr>
        <p:spPr/>
        <p:txBody>
          <a:bodyPr/>
          <a:lstStyle/>
          <a:p>
            <a:r>
              <a:rPr lang="nb-NO" dirty="0"/>
              <a:t>Te og seksuelt samtykke</a:t>
            </a:r>
          </a:p>
          <a:p>
            <a:pPr marL="0" indent="0">
              <a:buNone/>
            </a:pPr>
            <a:endParaRPr lang="nb-NO" dirty="0"/>
          </a:p>
          <a:p>
            <a:pPr marL="0" indent="0">
              <a:buNone/>
            </a:pPr>
            <a:r>
              <a:rPr lang="nb-NO" sz="2000" dirty="0">
                <a:hlinkClick r:id="rId3"/>
              </a:rPr>
              <a:t>https://www.youtube.com/watch?v=xngcdjBnZOE</a:t>
            </a:r>
            <a:endParaRPr lang="nb-NO" sz="2000" dirty="0"/>
          </a:p>
          <a:p>
            <a:pPr marL="0" indent="0">
              <a:buNone/>
            </a:pPr>
            <a:r>
              <a:rPr lang="nb-NO" dirty="0"/>
              <a:t> </a:t>
            </a:r>
          </a:p>
          <a:p>
            <a:pPr marL="0" indent="0">
              <a:buNone/>
            </a:pPr>
            <a:endParaRPr lang="nb-NO" dirty="0"/>
          </a:p>
        </p:txBody>
      </p:sp>
    </p:spTree>
    <p:extLst>
      <p:ext uri="{BB962C8B-B14F-4D97-AF65-F5344CB8AC3E}">
        <p14:creationId xmlns:p14="http://schemas.microsoft.com/office/powerpoint/2010/main" val="3260286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de 5" descr="Et bilde som inneholder utklipp&#10;&#10;Beskrivelse som er generert med svært høy visshet">
            <a:extLst>
              <a:ext uri="{FF2B5EF4-FFF2-40B4-BE49-F238E27FC236}">
                <a16:creationId xmlns:a16="http://schemas.microsoft.com/office/drawing/2014/main" id="{EAF5EBD6-55F1-45A1-9BD1-71ED523BC99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196292" y="1820333"/>
            <a:ext cx="4054199" cy="4036181"/>
          </a:xfrm>
          <a:prstGeom prst="rect">
            <a:avLst/>
          </a:prstGeom>
        </p:spPr>
      </p:pic>
      <p:sp>
        <p:nvSpPr>
          <p:cNvPr id="15" name="Freeform: Shape 14">
            <a:extLst>
              <a:ext uri="{FF2B5EF4-FFF2-40B4-BE49-F238E27FC236}">
                <a16:creationId xmlns:a16="http://schemas.microsoft.com/office/drawing/2014/main" id="{64965EAE-E41A-435F-B993-07E824B6C9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152F8994-E6D4-4311-9548-C3607BC4364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4B82AFEA-8955-4A0E-9C3D-C18770B04127}"/>
              </a:ext>
            </a:extLst>
          </p:cNvPr>
          <p:cNvSpPr>
            <a:spLocks noGrp="1"/>
          </p:cNvSpPr>
          <p:nvPr>
            <p:ph type="title"/>
          </p:nvPr>
        </p:nvSpPr>
        <p:spPr>
          <a:xfrm>
            <a:off x="838199" y="365125"/>
            <a:ext cx="5529943" cy="1325563"/>
          </a:xfrm>
        </p:spPr>
        <p:txBody>
          <a:bodyPr>
            <a:normAutofit fontScale="90000"/>
          </a:bodyPr>
          <a:lstStyle/>
          <a:p>
            <a:r>
              <a:rPr lang="nb-NO" dirty="0">
                <a:solidFill>
                  <a:schemeClr val="bg1"/>
                </a:solidFill>
              </a:rPr>
              <a:t>Hva kan vi ellers gjøre for å styrke kvinners rettsikkerhet?</a:t>
            </a:r>
          </a:p>
        </p:txBody>
      </p:sp>
      <p:sp>
        <p:nvSpPr>
          <p:cNvPr id="3" name="Plassholder for innhold 2">
            <a:extLst>
              <a:ext uri="{FF2B5EF4-FFF2-40B4-BE49-F238E27FC236}">
                <a16:creationId xmlns:a16="http://schemas.microsoft.com/office/drawing/2014/main" id="{940F0EA0-C126-4F42-B2A5-93BCD1DB1E8F}"/>
              </a:ext>
            </a:extLst>
          </p:cNvPr>
          <p:cNvSpPr>
            <a:spLocks noGrp="1"/>
          </p:cNvSpPr>
          <p:nvPr>
            <p:ph idx="1"/>
          </p:nvPr>
        </p:nvSpPr>
        <p:spPr>
          <a:xfrm>
            <a:off x="838199" y="1825625"/>
            <a:ext cx="4128169" cy="3399518"/>
          </a:xfrm>
        </p:spPr>
        <p:txBody>
          <a:bodyPr>
            <a:normAutofit/>
          </a:bodyPr>
          <a:lstStyle/>
          <a:p>
            <a:r>
              <a:rPr lang="nb-NO" sz="2000" dirty="0">
                <a:solidFill>
                  <a:schemeClr val="bg1"/>
                </a:solidFill>
              </a:rPr>
              <a:t>Fortsett å bryte tausheten – fortell om overgrep!</a:t>
            </a:r>
          </a:p>
          <a:p>
            <a:r>
              <a:rPr lang="nb-NO" sz="2000" dirty="0">
                <a:solidFill>
                  <a:schemeClr val="bg1"/>
                </a:solidFill>
              </a:rPr>
              <a:t>Organiser deg!</a:t>
            </a:r>
          </a:p>
          <a:p>
            <a:r>
              <a:rPr lang="nb-NO" sz="2000" dirty="0">
                <a:solidFill>
                  <a:schemeClr val="bg1"/>
                </a:solidFill>
              </a:rPr>
              <a:t>Bli med i kvinnebevegelsen!</a:t>
            </a:r>
          </a:p>
          <a:p>
            <a:r>
              <a:rPr lang="nb-NO" sz="2000" dirty="0">
                <a:solidFill>
                  <a:schemeClr val="bg1"/>
                </a:solidFill>
              </a:rPr>
              <a:t>Etablere lokale kvinnenettverk i fagforeninger? I Rødt?</a:t>
            </a:r>
          </a:p>
          <a:p>
            <a:r>
              <a:rPr lang="nb-NO" sz="2000" dirty="0">
                <a:solidFill>
                  <a:schemeClr val="bg1"/>
                </a:solidFill>
              </a:rPr>
              <a:t>Oppgjør med  pornokultur og «drikkekultur»?</a:t>
            </a:r>
          </a:p>
          <a:p>
            <a:endParaRPr lang="nb-NO" sz="2000" dirty="0">
              <a:solidFill>
                <a:schemeClr val="bg1"/>
              </a:solidFill>
            </a:endParaRPr>
          </a:p>
          <a:p>
            <a:endParaRPr lang="nb-NO" sz="2000" b="1" dirty="0">
              <a:solidFill>
                <a:schemeClr val="bg1"/>
              </a:solidFill>
            </a:endParaRPr>
          </a:p>
        </p:txBody>
      </p:sp>
    </p:spTree>
    <p:extLst>
      <p:ext uri="{BB962C8B-B14F-4D97-AF65-F5344CB8AC3E}">
        <p14:creationId xmlns:p14="http://schemas.microsoft.com/office/powerpoint/2010/main" val="219555392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3828</TotalTime>
  <Words>1570</Words>
  <Application>Microsoft Office PowerPoint</Application>
  <PresentationFormat>Widescreen</PresentationFormat>
  <Paragraphs>96</Paragraphs>
  <Slides>20</Slides>
  <Notes>16</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20</vt:i4>
      </vt:variant>
    </vt:vector>
  </HeadingPairs>
  <TitlesOfParts>
    <vt:vector size="24" baseType="lpstr">
      <vt:lpstr>Arial</vt:lpstr>
      <vt:lpstr>Calibri</vt:lpstr>
      <vt:lpstr>Calibri Light</vt:lpstr>
      <vt:lpstr>Office-tema</vt:lpstr>
      <vt:lpstr>Rettsikkerhet for kvinner i «verdens mest likestilte land»?</vt:lpstr>
      <vt:lpstr>Noe starta med Hemsedal-saken og «Jeg tror deg»…</vt:lpstr>
      <vt:lpstr>Farligst for kvinner i det private rom</vt:lpstr>
      <vt:lpstr>Strafferabatt for hvite menn på fest innendørs</vt:lpstr>
      <vt:lpstr>Og så kom #meetoo…</vt:lpstr>
      <vt:lpstr>Den nådde også  politikken…</vt:lpstr>
      <vt:lpstr>Hva forteller #meetoo om det norske samfunnet?</vt:lpstr>
      <vt:lpstr>Pornokultur</vt:lpstr>
      <vt:lpstr>PowerPoint-presentasjon</vt:lpstr>
      <vt:lpstr>Ungdomspartiene på blå side presser på for at Regjeringen skal fjerne sexkjøpsloven. De vil også vrake hallikparagrafen og tillate bordeller. </vt:lpstr>
      <vt:lpstr>Sexkjøpsloven</vt:lpstr>
      <vt:lpstr>Trenger vi sexkjøpslov?  Burde vi “se til Sverige” og endre loveteksten? </vt:lpstr>
      <vt:lpstr>Trenger vi hallikparagrafen?</vt:lpstr>
      <vt:lpstr>Hallikvirksomhet</vt:lpstr>
      <vt:lpstr>Rettsikkerhet i sexindustrien?</vt:lpstr>
      <vt:lpstr>Rødts forslag til statsbudsjettet for 2018: </vt:lpstr>
      <vt:lpstr>Rødt har i tillegg levert disse forslagene på Stortinget:</vt:lpstr>
      <vt:lpstr>Vi trenger en «samtykkelov»!</vt:lpstr>
      <vt:lpstr>Er samtykke vanskelig å forstå?</vt:lpstr>
      <vt:lpstr>Hva kan vi ellers gjøre for å styrke kvinners rettsikkerhet?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Rettsikkerhet for kvinner</dc:title>
  <dc:creator>ML</dc:creator>
  <cp:lastModifiedBy>ML</cp:lastModifiedBy>
  <cp:revision>72</cp:revision>
  <dcterms:created xsi:type="dcterms:W3CDTF">2018-01-09T12:29:13Z</dcterms:created>
  <dcterms:modified xsi:type="dcterms:W3CDTF">2018-01-18T11:18:21Z</dcterms:modified>
</cp:coreProperties>
</file>