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BB00C13-BB2D-B868-8E96-B70EBF436F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DEA7BFD-C57F-9629-A76F-356CA664D9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11F5161-BC35-6740-2024-E89AC8681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FCDE7-FACC-466E-A188-F7C6D7760D54}" type="datetimeFigureOut">
              <a:rPr lang="nb-NO" smtClean="0"/>
              <a:t>14.07.2023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62EFC31-A040-B0E0-C2D5-AA64224F0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DB28DEA-4036-21F5-A1FD-5AE4F98FC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696E7-85B2-4E99-91D5-8C937238E28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0264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D6B8C82-0B63-0956-4FD1-26848680E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FC288BC0-39CD-5D47-2B70-42211F76CC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F3FA84E-3C71-A63C-1A8D-BA40B8BD5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FCDE7-FACC-466E-A188-F7C6D7760D54}" type="datetimeFigureOut">
              <a:rPr lang="nb-NO" smtClean="0"/>
              <a:t>14.07.2023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552CB78-4EBF-F47F-C740-0AE3F0DD5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D4B5E94-73D0-203D-AAE5-0442E5628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696E7-85B2-4E99-91D5-8C937238E28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5635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7311AAE6-09B2-748A-BABE-59C99601EA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8BF96BE7-3AD5-E526-0A84-20790A8BDC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786C5B4-14B0-D923-AEB7-F60F960FC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FCDE7-FACC-466E-A188-F7C6D7760D54}" type="datetimeFigureOut">
              <a:rPr lang="nb-NO" smtClean="0"/>
              <a:t>14.07.2023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B4A97F8-E227-EF74-C403-979515D00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32C7196-ACCB-FDE6-FD34-B659E8318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696E7-85B2-4E99-91D5-8C937238E28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8217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020D33-FEB3-ED44-E3F4-30F06F035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F85E0B8-88AE-8F1F-2815-5BE8D7C574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68B7739-A0A4-6B08-CF98-1F7B232D3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FCDE7-FACC-466E-A188-F7C6D7760D54}" type="datetimeFigureOut">
              <a:rPr lang="nb-NO" smtClean="0"/>
              <a:t>14.07.2023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93A47CE-B881-94D5-2DFC-0CA2E2952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B6ADD86-9414-A3F3-3726-E7769B512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696E7-85B2-4E99-91D5-8C937238E28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5393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C5705EE-845F-1BE9-5A24-1DDDCBEA3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1C5EB25-88BC-EA28-9DD2-9060FC5894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8ADE7AE-82FB-3174-E5E6-F3D14AC1F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FCDE7-FACC-466E-A188-F7C6D7760D54}" type="datetimeFigureOut">
              <a:rPr lang="nb-NO" smtClean="0"/>
              <a:t>14.07.2023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1B5ED2A-7257-6438-0ACC-DBBFD850B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33A9B82-8D6A-59CD-8287-7807B9808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696E7-85B2-4E99-91D5-8C937238E28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3321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7F6C3-80A6-7C03-4744-4A3C9A48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C6224D4-7454-B610-37C6-684B20038F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C5B6984-89FF-2B07-FD9D-61B7647CAA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26BA18C-14EB-11FA-FC45-535B1BBFD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FCDE7-FACC-466E-A188-F7C6D7760D54}" type="datetimeFigureOut">
              <a:rPr lang="nb-NO" smtClean="0"/>
              <a:t>14.07.2023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9E0AFB1-2CDE-F1F3-8D78-37C8BC34F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695EE6F-2816-5207-86D8-4EA4F29CB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696E7-85B2-4E99-91D5-8C937238E28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7355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48C584C-9BE4-947D-082A-584D414D6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9297E23-FB11-51E9-9AB5-77BA67F9C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234010C-2522-F064-7E63-4654170996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97ED33A6-1E6A-9E79-D646-BD92CA7587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7F988A90-1540-B5C9-EA75-02BC3BFD03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12DE7220-3B31-1CA8-026B-228FBFC7C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FCDE7-FACC-466E-A188-F7C6D7760D54}" type="datetimeFigureOut">
              <a:rPr lang="nb-NO" smtClean="0"/>
              <a:t>14.07.2023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0867E362-8896-56ED-1781-B17B8C560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5823B5BE-5109-7177-43E8-384E3D9E8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696E7-85B2-4E99-91D5-8C937238E28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6739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C6D0B1E-9E1A-EF41-A0CF-E6B0653AB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8B61C9EC-3560-2859-4057-9605D0B41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FCDE7-FACC-466E-A188-F7C6D7760D54}" type="datetimeFigureOut">
              <a:rPr lang="nb-NO" smtClean="0"/>
              <a:t>14.07.2023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E0ACDED4-A3B8-72E8-A980-754DC6101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149CDF3-176D-86A5-9725-1E97B145E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696E7-85B2-4E99-91D5-8C937238E28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3192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9B27ADE-BC6C-8C11-6215-36BA4FB7F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FCDE7-FACC-466E-A188-F7C6D7760D54}" type="datetimeFigureOut">
              <a:rPr lang="nb-NO" smtClean="0"/>
              <a:t>14.07.2023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1988DD02-D186-E7F0-16F4-C1C9B6B70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F0298BE-1E83-A81B-3D98-91297C195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696E7-85B2-4E99-91D5-8C937238E28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8536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9949CD3-08FC-056F-DE7A-D36F3942F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AF1471D-C02A-E7EA-EF47-7AC6FBCF1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1202AF3-8BF1-151D-40B6-7DC9D93048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AC213FB-0A2B-8BCD-8DF8-D93ED4F56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FCDE7-FACC-466E-A188-F7C6D7760D54}" type="datetimeFigureOut">
              <a:rPr lang="nb-NO" smtClean="0"/>
              <a:t>14.07.2023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9F7E232-0F1B-B062-2447-37C3D74C3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E1E8A96-D0C3-07D3-D216-350133406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696E7-85B2-4E99-91D5-8C937238E28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1719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CFE812F-55B4-5992-A348-3A4198459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C69BACAE-0658-01FC-E99B-A35975CE17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E5F43B1-23C8-D9ED-D414-4AB24DB176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6A34F6F-6B62-34CA-5CB4-1D3FC40FE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FCDE7-FACC-466E-A188-F7C6D7760D54}" type="datetimeFigureOut">
              <a:rPr lang="nb-NO" smtClean="0"/>
              <a:t>14.07.2023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8D8D9CC-06E2-1C5F-536B-07E36D2B0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E3A41CA-3F93-A283-B3BE-447DDF981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696E7-85B2-4E99-91D5-8C937238E28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91161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232FBE0F-AE0A-87B8-E52A-A6046A49F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5733CA2-DDBE-417E-D7F1-2B8630DE1E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D1A2A4F-8D6E-B650-82E4-34796EEE41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FCDE7-FACC-466E-A188-F7C6D7760D54}" type="datetimeFigureOut">
              <a:rPr lang="nb-NO" smtClean="0"/>
              <a:t>14.07.2023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ED53D94-1C8D-78BD-5D52-AE96C626CC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FE19D32-3D49-E48F-2F0D-FC4C7E8E29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696E7-85B2-4E99-91D5-8C937238E28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2709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E4695231-0B0E-895F-B497-8DA737C153AE}"/>
              </a:ext>
            </a:extLst>
          </p:cNvPr>
          <p:cNvSpPr/>
          <p:nvPr/>
        </p:nvSpPr>
        <p:spPr>
          <a:xfrm>
            <a:off x="0" y="3356264"/>
            <a:ext cx="12192000" cy="3501736"/>
          </a:xfrm>
          <a:prstGeom prst="rect">
            <a:avLst/>
          </a:prstGeom>
          <a:solidFill>
            <a:srgbClr val="5C297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070C80-19D9-7B32-5F6B-3AB3D00EB9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80371"/>
            <a:ext cx="9144000" cy="2387600"/>
          </a:xfrm>
        </p:spPr>
        <p:txBody>
          <a:bodyPr/>
          <a:lstStyle/>
          <a:p>
            <a:r>
              <a:rPr lang="nb-NO" dirty="0">
                <a:solidFill>
                  <a:schemeClr val="bg1"/>
                </a:solidFill>
                <a:latin typeface="Georgia" panose="02040502050405020303" pitchFamily="18" charset="0"/>
              </a:rPr>
              <a:t>Språk og tale</a:t>
            </a:r>
          </a:p>
        </p:txBody>
      </p:sp>
      <p:pic>
        <p:nvPicPr>
          <p:cNvPr id="6" name="Grafikk 5">
            <a:extLst>
              <a:ext uri="{FF2B5EF4-FFF2-40B4-BE49-F238E27FC236}">
                <a16:creationId xmlns:a16="http://schemas.microsoft.com/office/drawing/2014/main" id="{300F9853-1308-21C6-6B1F-6222B8B26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99293" y="487018"/>
            <a:ext cx="3903593" cy="3903593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D5D8C41B-BCDA-AFF8-4F05-1040B10D2FBE}"/>
              </a:ext>
            </a:extLst>
          </p:cNvPr>
          <p:cNvSpPr txBox="1"/>
          <p:nvPr/>
        </p:nvSpPr>
        <p:spPr>
          <a:xfrm>
            <a:off x="9412143" y="141432"/>
            <a:ext cx="25769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000" dirty="0">
                <a:latin typeface="Georgia" panose="02040502050405020303" pitchFamily="18" charset="0"/>
              </a:rPr>
              <a:t>Alle illustrasjoner: </a:t>
            </a:r>
            <a:r>
              <a:rPr lang="nb-NO" sz="1000" dirty="0" err="1">
                <a:latin typeface="Georgia" panose="02040502050405020303" pitchFamily="18" charset="0"/>
              </a:rPr>
              <a:t>Storyset</a:t>
            </a:r>
            <a:endParaRPr lang="nb-NO" sz="1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214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D7BC9B0C-87F0-6A37-4DAD-C6A61A63041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C297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B38F4F3-D761-2D1B-0FD7-AA52306BE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bg1"/>
                </a:solidFill>
                <a:latin typeface="Georgia" panose="02040502050405020303" pitchFamily="18" charset="0"/>
              </a:rPr>
              <a:t>Hvordan snakker vi?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D950ABC-D489-0E52-8B1E-20677AC2B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71930" cy="4351338"/>
          </a:xfrm>
        </p:spPr>
        <p:txBody>
          <a:bodyPr/>
          <a:lstStyle/>
          <a:p>
            <a:r>
              <a:rPr lang="nb-NO" dirty="0">
                <a:solidFill>
                  <a:schemeClr val="bg1"/>
                </a:solidFill>
                <a:latin typeface="Georgia" panose="02040502050405020303" pitchFamily="18" charset="0"/>
              </a:rPr>
              <a:t>Mannen snakker, kvinnen hører etter </a:t>
            </a:r>
          </a:p>
          <a:p>
            <a:r>
              <a:rPr lang="nb-NO" dirty="0">
                <a:solidFill>
                  <a:schemeClr val="bg1"/>
                </a:solidFill>
                <a:latin typeface="Georgia" panose="02040502050405020303" pitchFamily="18" charset="0"/>
              </a:rPr>
              <a:t>«</a:t>
            </a:r>
            <a:r>
              <a:rPr lang="nb-NO" dirty="0" err="1">
                <a:solidFill>
                  <a:schemeClr val="bg1"/>
                </a:solidFill>
                <a:latin typeface="Georgia" panose="02040502050405020303" pitchFamily="18" charset="0"/>
              </a:rPr>
              <a:t>Mansplaining</a:t>
            </a:r>
            <a:r>
              <a:rPr lang="nb-NO" dirty="0">
                <a:solidFill>
                  <a:schemeClr val="bg1"/>
                </a:solidFill>
                <a:latin typeface="Georgia" panose="02040502050405020303" pitchFamily="18" charset="0"/>
              </a:rPr>
              <a:t>»</a:t>
            </a:r>
          </a:p>
          <a:p>
            <a:r>
              <a:rPr lang="nb-NO" dirty="0">
                <a:solidFill>
                  <a:schemeClr val="bg1"/>
                </a:solidFill>
                <a:latin typeface="Georgia" panose="02040502050405020303" pitchFamily="18" charset="0"/>
              </a:rPr>
              <a:t>Søke samhold, unngå konflikt </a:t>
            </a:r>
          </a:p>
        </p:txBody>
      </p:sp>
      <p:pic>
        <p:nvPicPr>
          <p:cNvPr id="6" name="Grafikk 5">
            <a:extLst>
              <a:ext uri="{FF2B5EF4-FFF2-40B4-BE49-F238E27FC236}">
                <a16:creationId xmlns:a16="http://schemas.microsoft.com/office/drawing/2014/main" id="{4BB902E2-CE43-3906-66BB-ABEBAF7A7A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85941" y="1326046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59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A683E52C-4874-1280-C74A-3AE4A218635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C297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6A30FEE-7D58-6472-F93C-A08B6303F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bg1"/>
                </a:solidFill>
                <a:latin typeface="Georgia" panose="02040502050405020303" pitchFamily="18" charset="0"/>
              </a:rPr>
              <a:t>Språk er makt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1EB87B5-58B1-218B-EA5C-DB23B14A0C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>
                <a:solidFill>
                  <a:schemeClr val="bg1"/>
                </a:solidFill>
                <a:latin typeface="Georgia" panose="02040502050405020303" pitchFamily="18" charset="0"/>
              </a:rPr>
              <a:t>Kjønnsrollene påvirker </a:t>
            </a:r>
          </a:p>
          <a:p>
            <a:r>
              <a:rPr lang="nb-NO" dirty="0">
                <a:solidFill>
                  <a:schemeClr val="bg1"/>
                </a:solidFill>
                <a:latin typeface="Georgia" panose="02040502050405020303" pitchFamily="18" charset="0"/>
              </a:rPr>
              <a:t>Definisjonsmakt </a:t>
            </a:r>
          </a:p>
          <a:p>
            <a:r>
              <a:rPr lang="nb-NO" dirty="0">
                <a:solidFill>
                  <a:schemeClr val="bg1"/>
                </a:solidFill>
                <a:latin typeface="Georgia" panose="02040502050405020303" pitchFamily="18" charset="0"/>
              </a:rPr>
              <a:t>Kjønnede problemer </a:t>
            </a:r>
          </a:p>
          <a:p>
            <a:endParaRPr lang="nb-NO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endParaRPr lang="nb-NO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endParaRPr lang="nb-NO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endParaRPr lang="nb-NO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nb-NO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Grafikk 5">
            <a:extLst>
              <a:ext uri="{FF2B5EF4-FFF2-40B4-BE49-F238E27FC236}">
                <a16:creationId xmlns:a16="http://schemas.microsoft.com/office/drawing/2014/main" id="{BA08610E-6888-B81D-F6E6-7E7C479B6B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91300" y="1027906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620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37F86890-3E5F-2F07-03EA-7515DF8D75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C297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94C012C-B23B-4E68-6F48-DBBA8A47D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bg1"/>
                </a:solidFill>
                <a:latin typeface="Georgia" panose="02040502050405020303" pitchFamily="18" charset="0"/>
              </a:rPr>
              <a:t>Hersketeknikker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4339088-0819-6D4D-2681-411A8E7F4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nb-NO" dirty="0">
                <a:solidFill>
                  <a:schemeClr val="bg1"/>
                </a:solidFill>
                <a:latin typeface="Georgia" panose="02040502050405020303" pitchFamily="18" charset="0"/>
              </a:rPr>
              <a:t>Usynliggjøring 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>
                <a:solidFill>
                  <a:schemeClr val="bg1"/>
                </a:solidFill>
                <a:latin typeface="Georgia" panose="02040502050405020303" pitchFamily="18" charset="0"/>
              </a:rPr>
              <a:t>Tilbakeholdelse av informasjon 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>
                <a:solidFill>
                  <a:schemeClr val="bg1"/>
                </a:solidFill>
                <a:latin typeface="Georgia" panose="02040502050405020303" pitchFamily="18" charset="0"/>
              </a:rPr>
              <a:t>Latterliggjøring 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>
                <a:solidFill>
                  <a:schemeClr val="bg1"/>
                </a:solidFill>
                <a:latin typeface="Georgia" panose="02040502050405020303" pitchFamily="18" charset="0"/>
              </a:rPr>
              <a:t>Dobbeltstraff 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>
                <a:solidFill>
                  <a:schemeClr val="bg1"/>
                </a:solidFill>
                <a:latin typeface="Georgia" panose="02040502050405020303" pitchFamily="18" charset="0"/>
              </a:rPr>
              <a:t>Påføring av skyld og skam 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>
                <a:solidFill>
                  <a:schemeClr val="bg1"/>
                </a:solidFill>
                <a:latin typeface="Georgia" panose="02040502050405020303" pitchFamily="18" charset="0"/>
              </a:rPr>
              <a:t>Trussel om vold 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>
                <a:solidFill>
                  <a:schemeClr val="bg1"/>
                </a:solidFill>
                <a:latin typeface="Georgia" panose="02040502050405020303" pitchFamily="18" charset="0"/>
              </a:rPr>
              <a:t>Umyndiggjøring 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 err="1">
                <a:solidFill>
                  <a:schemeClr val="bg1"/>
                </a:solidFill>
                <a:latin typeface="Georgia" panose="02040502050405020303" pitchFamily="18" charset="0"/>
              </a:rPr>
              <a:t>Tillegging</a:t>
            </a:r>
            <a:r>
              <a:rPr lang="nb-NO" dirty="0">
                <a:solidFill>
                  <a:schemeClr val="bg1"/>
                </a:solidFill>
                <a:latin typeface="Georgia" panose="02040502050405020303" pitchFamily="18" charset="0"/>
              </a:rPr>
              <a:t> av meninger 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>
                <a:solidFill>
                  <a:schemeClr val="bg1"/>
                </a:solidFill>
                <a:latin typeface="Georgia" panose="02040502050405020303" pitchFamily="18" charset="0"/>
              </a:rPr>
              <a:t>Krymping</a:t>
            </a:r>
          </a:p>
          <a:p>
            <a:pPr marL="514350" indent="-514350">
              <a:buFont typeface="+mj-lt"/>
              <a:buAutoNum type="arabicPeriod"/>
            </a:pPr>
            <a:endParaRPr lang="nb-NO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nb-NO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Grafikk 5">
            <a:extLst>
              <a:ext uri="{FF2B5EF4-FFF2-40B4-BE49-F238E27FC236}">
                <a16:creationId xmlns:a16="http://schemas.microsoft.com/office/drawing/2014/main" id="{2B6B4F7B-6673-4926-C889-591220ED89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45576" y="958298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264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29C02EF4-965B-6174-2A75-39E3D8C41D1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C297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B010444-1CD0-E220-9800-5972F15C1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bg1"/>
                </a:solidFill>
                <a:latin typeface="Georgia" panose="02040502050405020303" pitchFamily="18" charset="0"/>
              </a:rPr>
              <a:t>Hvordan håndtere hersketeknikker?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84FC7C7-10B7-758A-44FF-5FF574778E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nb-NO" dirty="0">
                <a:solidFill>
                  <a:schemeClr val="bg1"/>
                </a:solidFill>
                <a:latin typeface="Georgia" panose="02040502050405020303" pitchFamily="18" charset="0"/>
              </a:rPr>
              <a:t>Ikke unnskyld deg når du snakker 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>
                <a:solidFill>
                  <a:schemeClr val="bg1"/>
                </a:solidFill>
                <a:latin typeface="Georgia" panose="02040502050405020303" pitchFamily="18" charset="0"/>
              </a:rPr>
              <a:t>Ikke la deg avbryte 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>
                <a:solidFill>
                  <a:schemeClr val="bg1"/>
                </a:solidFill>
                <a:latin typeface="Georgia" panose="02040502050405020303" pitchFamily="18" charset="0"/>
              </a:rPr>
              <a:t>Vær oppmerksom ovenfor hersketeknikker 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>
                <a:solidFill>
                  <a:schemeClr val="bg1"/>
                </a:solidFill>
                <a:latin typeface="Georgia" panose="02040502050405020303" pitchFamily="18" charset="0"/>
              </a:rPr>
              <a:t>Vær oppmerksom ovenfor andre kvinner 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>
                <a:solidFill>
                  <a:schemeClr val="bg1"/>
                </a:solidFill>
                <a:latin typeface="Georgia" panose="02040502050405020303" pitchFamily="18" charset="0"/>
              </a:rPr>
              <a:t>Kjemp mot trangen til å rydde opp i enhver konflikt 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>
                <a:solidFill>
                  <a:schemeClr val="bg1"/>
                </a:solidFill>
                <a:latin typeface="Georgia" panose="02040502050405020303" pitchFamily="18" charset="0"/>
              </a:rPr>
              <a:t>Gi ros og anerkjennelse 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>
                <a:solidFill>
                  <a:schemeClr val="bg1"/>
                </a:solidFill>
                <a:latin typeface="Georgia" panose="02040502050405020303" pitchFamily="18" charset="0"/>
              </a:rPr>
              <a:t>Krev dokumentasjon / ha dokumentasjon 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>
                <a:solidFill>
                  <a:schemeClr val="bg1"/>
                </a:solidFill>
                <a:latin typeface="Georgia" panose="02040502050405020303" pitchFamily="18" charset="0"/>
              </a:rPr>
              <a:t>Bli kjent med argumentasjonen din 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>
                <a:solidFill>
                  <a:schemeClr val="bg1"/>
                </a:solidFill>
                <a:latin typeface="Georgia" panose="02040502050405020303" pitchFamily="18" charset="0"/>
              </a:rPr>
              <a:t>Sett deg delmål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>
                <a:solidFill>
                  <a:schemeClr val="bg1"/>
                </a:solidFill>
                <a:latin typeface="Georgia" panose="02040502050405020303" pitchFamily="18" charset="0"/>
              </a:rPr>
              <a:t>Gå sammen </a:t>
            </a:r>
          </a:p>
        </p:txBody>
      </p:sp>
      <p:pic>
        <p:nvPicPr>
          <p:cNvPr id="6" name="Grafikk 5">
            <a:extLst>
              <a:ext uri="{FF2B5EF4-FFF2-40B4-BE49-F238E27FC236}">
                <a16:creationId xmlns:a16="http://schemas.microsoft.com/office/drawing/2014/main" id="{6E618FD9-7784-2DEF-247A-AEFCB5A4DB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43291" y="3595859"/>
            <a:ext cx="3329609" cy="332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1314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ed13d9f-21df-485d-909a-231f3c6d16f0}" enabled="0" method="" siteId="{fed13d9f-21df-485d-909a-231f3c6d16f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105</Words>
  <Application>Microsoft Macintosh PowerPoint</Application>
  <PresentationFormat>Widescreen</PresentationFormat>
  <Paragraphs>34</Paragraphs>
  <Slides>5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Georgia</vt:lpstr>
      <vt:lpstr>Office-tema</vt:lpstr>
      <vt:lpstr>Språk og tale</vt:lpstr>
      <vt:lpstr>Hvordan snakker vi? </vt:lpstr>
      <vt:lpstr>Språk er makt </vt:lpstr>
      <vt:lpstr>Hersketeknikker</vt:lpstr>
      <vt:lpstr>Hvordan håndtere hersketeknikker?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Språk og tale</dc:title>
  <dc:creator>Tiril Vold Hansen</dc:creator>
  <cp:lastModifiedBy>Ole Mjelstad</cp:lastModifiedBy>
  <cp:revision>5</cp:revision>
  <dcterms:created xsi:type="dcterms:W3CDTF">2023-03-07T19:01:31Z</dcterms:created>
  <dcterms:modified xsi:type="dcterms:W3CDTF">2023-07-14T06:21:51Z</dcterms:modified>
</cp:coreProperties>
</file>