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29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6327"/>
  </p:normalViewPr>
  <p:slideViewPr>
    <p:cSldViewPr snapToGrid="0">
      <p:cViewPr varScale="1">
        <p:scale>
          <a:sx n="123" d="100"/>
          <a:sy n="123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14E9F4-D51A-F4B8-7606-9D8E7D1F5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BE246F-CD02-9593-DE74-2E4EAC3737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ADAE516-5F52-169F-1872-8331A9FD7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E596-CA87-4323-B16E-0EAA71502135}" type="datetimeFigureOut">
              <a:rPr lang="nb-NO" smtClean="0"/>
              <a:t>14.07.2023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B2C67E0-B721-742F-8AF6-8ED65C198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979EC92-C17C-BA18-D03C-CF6D4E401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DDD8-B772-4E75-89BF-60DD822EC2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9226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BD6E50-C66C-E039-EE85-026DC0D66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517C942-0131-967E-05E5-05CEB7919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70A25B7-C735-CE09-3043-89B5E9AD6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E596-CA87-4323-B16E-0EAA71502135}" type="datetimeFigureOut">
              <a:rPr lang="nb-NO" smtClean="0"/>
              <a:t>14.07.2023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E0D6D9-BB25-0864-7227-F7A390B7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28ADE01-D2B9-239A-8EB1-036F15C30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DDD8-B772-4E75-89BF-60DD822EC2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876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7883CAD0-42C4-CF9B-3998-04484015B7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56B6707-BB42-C776-AB38-50133839C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5B5DEBC-C108-2A25-0984-99A6AFCDC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E596-CA87-4323-B16E-0EAA71502135}" type="datetimeFigureOut">
              <a:rPr lang="nb-NO" smtClean="0"/>
              <a:t>14.07.2023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C1670E0-E1F6-17E6-F23E-C416CE9E1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5F6E98E-6A7C-A61B-8620-5DFD40514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DDD8-B772-4E75-89BF-60DD822EC2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0873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85A1DB-FD4F-A7D8-FDFC-94A3B54E5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BB3A4A8-6177-0EF1-4CC4-20D6DF836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6BDED52-D3E4-7AD8-3B21-C971AF2FA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E596-CA87-4323-B16E-0EAA71502135}" type="datetimeFigureOut">
              <a:rPr lang="nb-NO" smtClean="0"/>
              <a:t>14.07.2023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3F1E586-EB5F-5ACA-2469-63C0F42A5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7243398-2B42-7FFF-4487-FD0C08023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DDD8-B772-4E75-89BF-60DD822EC2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235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211CA8-F6DE-D4A8-C5D9-3D31D9898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E11C8E1-BE8B-18A6-F56D-97DF2736F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D6C9BC2-83AD-FA13-E1D7-DCB0441CC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E596-CA87-4323-B16E-0EAA71502135}" type="datetimeFigureOut">
              <a:rPr lang="nb-NO" smtClean="0"/>
              <a:t>14.07.2023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0D5918C-2919-D29E-7A30-A953397EA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4D64C7D-584C-3E42-807D-C77E5093D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DDD8-B772-4E75-89BF-60DD822EC2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9625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06BFFB-ECE4-CE22-E6F3-941F5513D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B6316C4-7048-5110-79E2-6776B94BE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04B08F8-710E-3594-160B-2F9E69583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3B4930E-1E7C-B787-F41E-A706EDB85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E596-CA87-4323-B16E-0EAA71502135}" type="datetimeFigureOut">
              <a:rPr lang="nb-NO" smtClean="0"/>
              <a:t>14.07.2023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2630D96-4985-C96A-5C23-B128AD786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070BD4F-D7BE-0408-1338-DAF4B629E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DDD8-B772-4E75-89BF-60DD822EC2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5071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E04A91-4AA2-DA2F-6A63-6948D4C6E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AAC36DC-8391-98A5-64B9-C2FD2B636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A2C259D-2AEF-C939-8254-52EF0253F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9EE5958-5AEA-0E67-156C-CBB60CD240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253C962-D088-6154-2EF1-6709FE72A1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AE3BC8E-FB29-7E9D-4352-768586CDF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E596-CA87-4323-B16E-0EAA71502135}" type="datetimeFigureOut">
              <a:rPr lang="nb-NO" smtClean="0"/>
              <a:t>14.07.2023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3E7077D-4DDC-6E4B-0CE0-70E905886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7C2FC305-47A6-BE4E-170B-D74CE18CC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DDD8-B772-4E75-89BF-60DD822EC2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5344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175D4B-FB8E-73F6-3095-6A06D1AD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369D379-72DA-A422-2E0D-9DE4F00C9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E596-CA87-4323-B16E-0EAA71502135}" type="datetimeFigureOut">
              <a:rPr lang="nb-NO" smtClean="0"/>
              <a:t>14.07.2023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F547345-2D17-887E-5961-3735B2A8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C8002A4-337B-FB4E-9756-28CE7FAC8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DDD8-B772-4E75-89BF-60DD822EC2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1606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7C5FFD0-29F9-A213-381A-7EF89BE79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E596-CA87-4323-B16E-0EAA71502135}" type="datetimeFigureOut">
              <a:rPr lang="nb-NO" smtClean="0"/>
              <a:t>14.07.2023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B857DA0-5E8A-187C-17DD-60908BCA4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93E7D4A-3EBB-A03A-536E-918261857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DDD8-B772-4E75-89BF-60DD822EC2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273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9F770A-E3A6-5A2E-DD74-2DCC2E156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E7566FF-DD14-E367-49A5-F69B292DD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0932D49-C026-7049-86A7-0ABE4797E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CB50E5A-DA9B-73BA-FF4A-5CA870147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E596-CA87-4323-B16E-0EAA71502135}" type="datetimeFigureOut">
              <a:rPr lang="nb-NO" smtClean="0"/>
              <a:t>14.07.2023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718CB12-F12B-55D2-FABB-7A374844D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2101CB0-CFBF-623C-D790-0B46EDC28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DDD8-B772-4E75-89BF-60DD822EC2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5737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7DE15A-857A-6D49-0F20-E4BA146C5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9186E8-99FD-B3AC-3548-C89FC07A7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2B623F2-2049-AA8E-CB7D-F9662E849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9374FA9-E10F-2BFB-E0B3-44607C1B8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E596-CA87-4323-B16E-0EAA71502135}" type="datetimeFigureOut">
              <a:rPr lang="nb-NO" smtClean="0"/>
              <a:t>14.07.2023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F2422F1-E65F-D884-232C-25C8F6086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E67260D-28D8-5F50-CA95-E5AD9B464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DDD8-B772-4E75-89BF-60DD822EC2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009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3AC7762-A7A6-FFAD-A0AC-31C1FA8E1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DCA5D48-04AB-47EE-1A73-9D858E0BA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DEACA22-316E-D0B9-45B4-4EF2537AE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5E596-CA87-4323-B16E-0EAA71502135}" type="datetimeFigureOut">
              <a:rPr lang="nb-NO" smtClean="0"/>
              <a:t>14.07.2023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12D6C73-61BC-2550-C7DC-9C2A47412E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29FF7D8-6539-77E7-B4B4-1251A161B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8DDD8-B772-4E75-89BF-60DD822EC2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263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DB679AA-F9B8-D41E-1607-93FEA4E54553}"/>
              </a:ext>
            </a:extLst>
          </p:cNvPr>
          <p:cNvSpPr/>
          <p:nvPr/>
        </p:nvSpPr>
        <p:spPr>
          <a:xfrm>
            <a:off x="0" y="3356264"/>
            <a:ext cx="12192000" cy="3501736"/>
          </a:xfrm>
          <a:prstGeom prst="rect">
            <a:avLst/>
          </a:prstGeom>
          <a:solidFill>
            <a:srgbClr val="5C29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38B2122-86A1-4A29-24BD-837B49CE95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29000"/>
            <a:ext cx="9144000" cy="2387600"/>
          </a:xfrm>
        </p:spPr>
        <p:txBody>
          <a:bodyPr/>
          <a:lstStyle/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  <a:ea typeface="Geneva" panose="020B0503030404040204" pitchFamily="34" charset="0"/>
              </a:rPr>
              <a:t>Kjønn </a:t>
            </a:r>
            <a:br>
              <a:rPr lang="nb-NO" dirty="0">
                <a:solidFill>
                  <a:schemeClr val="bg1"/>
                </a:solidFill>
                <a:latin typeface="Georgia" panose="02040502050405020303" pitchFamily="18" charset="0"/>
                <a:ea typeface="Geneva" panose="020B0503030404040204" pitchFamily="34" charset="0"/>
              </a:rPr>
            </a:br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  <a:ea typeface="Geneva" panose="020B0503030404040204" pitchFamily="34" charset="0"/>
              </a:rPr>
              <a:t>og familie</a:t>
            </a:r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F878C665-82D6-5A5D-6158-9BD04C8DC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8032" y="141432"/>
            <a:ext cx="4243532" cy="4243532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A208030D-34DF-CA05-939A-CE38EFE8A388}"/>
              </a:ext>
            </a:extLst>
          </p:cNvPr>
          <p:cNvSpPr txBox="1"/>
          <p:nvPr/>
        </p:nvSpPr>
        <p:spPr>
          <a:xfrm>
            <a:off x="9412143" y="141432"/>
            <a:ext cx="25769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000" dirty="0">
                <a:latin typeface="Georgia" panose="02040502050405020303" pitchFamily="18" charset="0"/>
              </a:rPr>
              <a:t>Alle illustrasjoner: </a:t>
            </a:r>
            <a:r>
              <a:rPr lang="nb-NO" sz="1000" dirty="0" err="1">
                <a:latin typeface="Georgia" panose="02040502050405020303" pitchFamily="18" charset="0"/>
              </a:rPr>
              <a:t>Storyset</a:t>
            </a:r>
            <a:endParaRPr lang="nb-NO" sz="1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822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C705838-413C-1D7F-1064-5DC4DCFAFE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29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C0A1758-D304-582A-D4E1-3830EE0F0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Samfunn og familievalg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693BBCB-7D94-0D4B-4F8E-D062C903F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4582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• Forventning om at en skal føde barn - men hva gjøres politisk?</a:t>
            </a:r>
          </a:p>
          <a:p>
            <a:pPr marL="0" indent="0">
              <a:buNone/>
            </a:pPr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• Økonomi, bolig og jobb</a:t>
            </a: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61FD8B3E-C070-5120-49AD-957EA002A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91795" y="1620044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70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C705838-413C-1D7F-1064-5DC4DCFAFE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29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C0A1758-D304-582A-D4E1-3830EE0F0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Fødsels- og </a:t>
            </a:r>
            <a:r>
              <a:rPr lang="nb-NO" dirty="0" err="1">
                <a:solidFill>
                  <a:schemeClr val="bg1"/>
                </a:solidFill>
                <a:latin typeface="Georgia" panose="02040502050405020303" pitchFamily="18" charset="0"/>
              </a:rPr>
              <a:t>barselsomsorg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693BBCB-7D94-0D4B-4F8E-D062C903F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4582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• Stadige kutt, effektivisering og sentralisering.</a:t>
            </a:r>
          </a:p>
          <a:p>
            <a:pPr lvl="1"/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Skjer både i bygd og by</a:t>
            </a:r>
          </a:p>
          <a:p>
            <a:pPr marL="0" indent="0">
              <a:buNone/>
            </a:pPr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• Press på tidlig hjemreise</a:t>
            </a:r>
          </a:p>
          <a:p>
            <a:pPr marL="0" indent="0">
              <a:buNone/>
            </a:pPr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• Barselopprøret!</a:t>
            </a: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C7A00CA6-188E-00C4-D175-A01A006FA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1241" y="1414463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95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C705838-413C-1D7F-1064-5DC4DCFAFE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29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C0A1758-D304-582A-D4E1-3830EE0F0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Kjønn og familie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693BBCB-7D94-0D4B-4F8E-D062C903F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4582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Vi ønsker et samfunn der alle kvinner kan ta frie valg, bestemme over egen kropp og seksualitet, og over eget </a:t>
            </a:r>
            <a:r>
              <a:rPr lang="nb-NO" dirty="0" err="1">
                <a:solidFill>
                  <a:schemeClr val="bg1"/>
                </a:solidFill>
                <a:latin typeface="Georgia" panose="02040502050405020303" pitchFamily="18" charset="0"/>
              </a:rPr>
              <a:t>lisvløp</a:t>
            </a:r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En sterk kvinnebevegelse og felles kamp som har gitt oss de rettighetene vi har i dag - og trengs for videre kamp!</a:t>
            </a: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1A6773D6-4C78-1AA0-EBC6-0CF278D4F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0009" y="1134411"/>
            <a:ext cx="5775614" cy="386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50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C705838-413C-1D7F-1064-5DC4DCFAFE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29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C0A1758-D304-582A-D4E1-3830EE0F0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Seksuelle og reproduktive rettigheter</a:t>
            </a:r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7116FC7B-1BDD-33D5-ECE1-6AF73C695E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9640" y="1836016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59646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C705838-413C-1D7F-1064-5DC4DCFAFE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29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C0A1758-D304-582A-D4E1-3830EE0F0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Kvinnelig seksualitet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693BBCB-7D94-0D4B-4F8E-D062C903F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09509" cy="4351338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Ofte ikke </a:t>
            </a:r>
            <a:r>
              <a:rPr lang="nb-NO" dirty="0" err="1">
                <a:solidFill>
                  <a:schemeClr val="bg1"/>
                </a:solidFill>
                <a:latin typeface="Georgia" panose="02040502050405020303" pitchFamily="18" charset="0"/>
              </a:rPr>
              <a:t>anekjent</a:t>
            </a:r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 som eksisterende</a:t>
            </a:r>
          </a:p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Ideen og myten om jomfrudom og jomfruhinne</a:t>
            </a:r>
          </a:p>
          <a:p>
            <a:pPr lvl="1"/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Fortsatt «i live» i dag</a:t>
            </a:r>
          </a:p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Heterofil til det motsatte er bevist</a:t>
            </a:r>
          </a:p>
          <a:p>
            <a:pPr lvl="1"/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Kun heterofil/penetrerende sex regnes som sex</a:t>
            </a:r>
          </a:p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Kunnskap om egen kropp</a:t>
            </a:r>
          </a:p>
          <a:p>
            <a:pPr lvl="1"/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F.eks. Relativt nytt at en vet hvordan klitoris ser ut</a:t>
            </a: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304A45AB-9A7C-EBBC-A976-53B79F724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96990" y="1475509"/>
            <a:ext cx="5041973" cy="504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92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C705838-413C-1D7F-1064-5DC4DCFAFE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29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C0A1758-D304-582A-D4E1-3830EE0F0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Hvem definerer seksualiteten din?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693BBCB-7D94-0D4B-4F8E-D062C903F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96445" cy="4351338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Heldigvis mer kunnskap, men hvem har definisjonsmakten?</a:t>
            </a:r>
          </a:p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Deg selv, samfunnet, media, partner?</a:t>
            </a:r>
          </a:p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Kvinnelig seksualitet = balansekunst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8DD45DF2-987E-4C46-BAE0-78871AD87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20345" y="1536412"/>
            <a:ext cx="4956464" cy="495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18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C705838-413C-1D7F-1064-5DC4DCFAFE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29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C0A1758-D304-582A-D4E1-3830EE0F0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Definere sin egen seksualitet!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693BBCB-7D94-0D4B-4F8E-D062C903F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1. Tidligere erfaringer</a:t>
            </a:r>
          </a:p>
          <a:p>
            <a:pPr marL="0" indent="0">
              <a:buNone/>
            </a:pPr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2. Trygghet</a:t>
            </a:r>
          </a:p>
          <a:p>
            <a:pPr marL="0" indent="0">
              <a:buNone/>
            </a:pPr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3. Lyst</a:t>
            </a:r>
          </a:p>
          <a:p>
            <a:pPr marL="0" indent="0">
              <a:buNone/>
            </a:pPr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4. Kontekst</a:t>
            </a:r>
          </a:p>
          <a:p>
            <a:pPr marL="0" indent="0">
              <a:buNone/>
            </a:pPr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5. Grenser</a:t>
            </a:r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677C07B8-B8BC-08B5-DA02-7B93D54EB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59335" y="1799287"/>
            <a:ext cx="4404014" cy="440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28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C705838-413C-1D7F-1064-5DC4DCFAFE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29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C0A1758-D304-582A-D4E1-3830EE0F0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Seksualitet og reproduksjon: Prevensjon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693BBCB-7D94-0D4B-4F8E-D062C903F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509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• En seksuell revolusjon</a:t>
            </a:r>
          </a:p>
          <a:p>
            <a:pPr marL="0" indent="0">
              <a:buNone/>
            </a:pPr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• Samtidig: ofte et ansvar som legges på kvinner</a:t>
            </a:r>
          </a:p>
          <a:p>
            <a:pPr marL="0" indent="0">
              <a:buNone/>
            </a:pPr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• Tenåringsmødre vs. tenåringsfedre</a:t>
            </a: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956B96F6-5DC4-C1EF-9150-44D61D5B6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2300" y="1738890"/>
            <a:ext cx="4861213" cy="486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68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C705838-413C-1D7F-1064-5DC4DCFAFE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29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C0A1758-D304-582A-D4E1-3830EE0F0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Seksualitet og reproduksjon: Abort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693BBCB-7D94-0D4B-4F8E-D062C903F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• I Norge i dag, selvbestemmelse til uke 12</a:t>
            </a:r>
          </a:p>
          <a:p>
            <a:pPr marL="0" indent="0">
              <a:buNone/>
            </a:pPr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• Dagens abortlov vedtatt i 1978 - med en stemmes overvekt!</a:t>
            </a:r>
          </a:p>
          <a:p>
            <a:pPr marL="0" indent="0">
              <a:buNone/>
            </a:pPr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• Aktuell sak med mulighet for framgang i dag!</a:t>
            </a:r>
          </a:p>
          <a:p>
            <a:pPr marL="0" indent="0">
              <a:buNone/>
            </a:pPr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• Internasjonalt: fremgang og tilbakegang</a:t>
            </a: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68B45450-B3F1-C215-AF54-F9B893A3A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52954" y="3002974"/>
            <a:ext cx="3855026" cy="385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02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C705838-413C-1D7F-1064-5DC4DCFAFE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29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C0A1758-D304-582A-D4E1-3830EE0F0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Familievalg</a:t>
            </a:r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143590E-CC2D-32FC-93C9-8FAFBB7F8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223" y="1471468"/>
            <a:ext cx="4243532" cy="424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75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C705838-413C-1D7F-1064-5DC4DCFAFE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29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C0A1758-D304-582A-D4E1-3830EE0F0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Forventninger og press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693BBCB-7D94-0D4B-4F8E-D062C903F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4582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• Barn eller ikke barn?</a:t>
            </a:r>
          </a:p>
          <a:p>
            <a:pPr marL="0" indent="0">
              <a:buNone/>
            </a:pPr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• Settes spørsmålstegn ved kvinners valg - menn ofte mer usynlige</a:t>
            </a:r>
          </a:p>
          <a:p>
            <a:pPr marL="0" indent="0">
              <a:buNone/>
            </a:pPr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• For ung, for gammel, ikke student, ikke karrierekvinne…</a:t>
            </a: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6A50A0F3-FDEC-ED22-BB52-5C47BEB45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0400" y="1328305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72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ed13d9f-21df-485d-909a-231f3c6d16f0}" enabled="0" method="" siteId="{fed13d9f-21df-485d-909a-231f3c6d16f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311</Words>
  <Application>Microsoft Macintosh PowerPoint</Application>
  <PresentationFormat>Widescreen</PresentationFormat>
  <Paragraphs>50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Georgia</vt:lpstr>
      <vt:lpstr>Office-tema</vt:lpstr>
      <vt:lpstr>Kjønn  og familie</vt:lpstr>
      <vt:lpstr>Seksuelle og reproduktive rettigheter</vt:lpstr>
      <vt:lpstr>Kvinnelig seksualitet</vt:lpstr>
      <vt:lpstr>Hvem definerer seksualiteten din?</vt:lpstr>
      <vt:lpstr>Definere sin egen seksualitet!</vt:lpstr>
      <vt:lpstr>Seksualitet og reproduksjon: Prevensjon</vt:lpstr>
      <vt:lpstr>Seksualitet og reproduksjon: Abort</vt:lpstr>
      <vt:lpstr>Familievalg</vt:lpstr>
      <vt:lpstr>Forventninger og press</vt:lpstr>
      <vt:lpstr>Samfunn og familievalg</vt:lpstr>
      <vt:lpstr>Fødsels- og barselsomsorg</vt:lpstr>
      <vt:lpstr>Kjønn og familie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Kjønnsroller og skjønnhetstyranniet </dc:title>
  <dc:creator>Tiril Vold Hansen</dc:creator>
  <cp:lastModifiedBy>Ole Mjelstad</cp:lastModifiedBy>
  <cp:revision>8</cp:revision>
  <dcterms:created xsi:type="dcterms:W3CDTF">2023-03-07T18:00:15Z</dcterms:created>
  <dcterms:modified xsi:type="dcterms:W3CDTF">2023-07-14T06:23:18Z</dcterms:modified>
</cp:coreProperties>
</file>