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8" r:id="rId10"/>
    <p:sldId id="269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001FA8-0F21-4245-FEF8-E17265B4B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301DFC9-0EAC-A8E3-9BE0-9F5EB70BA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AB746B-9D3C-3243-2899-6B3D5B7E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7E18F5-ADD4-1EF5-8BE5-6900329E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D3F300-1D3B-065B-7FB2-3E62AB80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596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63CDADA-4AE8-8093-080D-521809427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3BB3451-31DF-9BB5-FD2A-C704695B2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5D4779-6D2A-1CE2-1827-6658EC54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931DFEF-2935-8EE9-E074-913980A9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ED280C-D5EC-ABE6-1D85-74A28C031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14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7B7004B-6120-C058-EC9C-9C9CA3432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18FD759-9215-77B0-68BC-019ED85BD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294CBC8-08C4-A439-F05D-A818B6524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3EC7E7-B555-51C0-459A-DB408C1D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BC1F5AA-74C6-F375-9BC6-393BA9C6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5922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FA34F1-461E-1A9A-E894-3FBCB98E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23D27AB-78CC-FECD-9EFE-F345E715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E679741-7FF3-B097-9178-AE2F7173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F10478B-4845-B4BE-0BC6-9F34C569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27E2441-F304-41A5-4E5A-9DF5C672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460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DE1D0B-4335-70F4-4EDA-2B95F33D7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1058AF-3138-9541-9B9D-1967A4011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5BD5D72-09D4-4D40-5F46-9A595D68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051745F-4478-027C-6EF6-DCCAB149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E883C9-EA64-8F0E-D44D-EBEB58754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037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10E1D5-795A-C471-071C-D0FE1B6C5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53D008-8E2C-0043-91A3-FBBF54C1A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FFB1462-6FA7-8CBE-4685-11769240B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D39EDB5-540B-E825-04E5-6D903FA8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61180D2-4649-A17E-0A64-B57506B4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6476B3C-0A08-3861-364C-11BE96104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109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2A2636-F7D1-F410-3CE3-C40E52E9A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0AE6841-B0E2-731E-BA99-06070FE9E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5043893-F652-2BA5-60C0-D9A4BA494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D9FF850-1826-51A9-D915-42C6E1745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29946D-6BC9-7E56-C66E-DF245F011D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86D910D-AF36-F4BE-ADEA-FA4DB53D2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F781917A-B0E1-DF1D-F6DF-2BE83E9BC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B64F14B-CF37-241C-C95C-54F634A6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042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AD0CA5A-0217-12AD-7842-17D37CE51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21C974AB-552B-C360-2A84-0C50141C5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758891D-5033-615C-8B34-C43845A1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D4E69D5-C4A8-C8D9-230D-CBA28375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830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C7DDF383-7463-1BA8-3F9B-3F11DF3A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76F8B3B-F03A-6FF0-4B14-90D3771A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A26EB7D-132D-6052-9D71-F8F42DBC9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326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3182BB-73C6-AEE9-7ADE-1AB6911C5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5D1329A-91D9-D8BA-E5CB-B9FD7EA7C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752184A-925A-9781-A8D6-5FA9DEA52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04753DD-7743-E41B-43D1-DA4C56198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66FDDA4-7EB5-0118-34F3-FB41C51C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B887DF4-DAC5-3E85-70B5-5A1C2A90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9882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DE6C77-B2E7-671F-8B38-F3E95120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18B1DB7-2F22-3D33-A8B8-71D698B61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FD59C0C-D1BE-BB7F-1528-C07296C13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E9F14EB-E1DC-47D0-710B-DE04665A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37E21C0-99C9-3ACD-A8A0-CC8F9FA8C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1E53A80-D076-F471-7D77-E34CD7A8D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10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1E5D780-4B20-A27B-A5C3-72B3891AA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9D89527-6725-3295-B967-6F6E0FB9A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BE6AA9F-A8AF-5599-AAD3-4BDAFF8E7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2BEA9-DBDD-784E-9991-9CFCD6DE486E}" type="datetimeFigureOut">
              <a:rPr lang="nb-NO" smtClean="0"/>
              <a:t>14.07.2023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4B42BE-8FBC-31EC-CAE8-A7D2435F1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5FAFE1A-6D7C-AB4A-D439-B18C1EFED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E0F9-E99B-7947-A837-E40220E522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05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8673CC5D-81F8-AC19-066C-1F6A1E288775}"/>
              </a:ext>
            </a:extLst>
          </p:cNvPr>
          <p:cNvSpPr/>
          <p:nvPr/>
        </p:nvSpPr>
        <p:spPr>
          <a:xfrm>
            <a:off x="0" y="3356264"/>
            <a:ext cx="12192000" cy="3501736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CF5DC8E-130C-9DDF-A67A-05BCDAF75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66777"/>
            <a:ext cx="9144000" cy="2387600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Vold og motstand</a:t>
            </a:r>
          </a:p>
        </p:txBody>
      </p:sp>
      <p:pic>
        <p:nvPicPr>
          <p:cNvPr id="6" name="Grafikk 5">
            <a:extLst>
              <a:ext uri="{FF2B5EF4-FFF2-40B4-BE49-F238E27FC236}">
                <a16:creationId xmlns:a16="http://schemas.microsoft.com/office/drawing/2014/main" id="{4C795830-B120-6413-299E-7DEB958841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49662" y="59067"/>
            <a:ext cx="4201510" cy="4201510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24824CA8-3BB2-59FF-1324-513A5819E5B4}"/>
              </a:ext>
            </a:extLst>
          </p:cNvPr>
          <p:cNvSpPr txBox="1"/>
          <p:nvPr/>
        </p:nvSpPr>
        <p:spPr>
          <a:xfrm>
            <a:off x="9412143" y="141432"/>
            <a:ext cx="25769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b-NO" sz="1000" dirty="0">
                <a:latin typeface="Georgia" panose="02040502050405020303" pitchFamily="18" charset="0"/>
              </a:rPr>
              <a:t>Alle illustrasjoner: </a:t>
            </a:r>
            <a:r>
              <a:rPr lang="nb-NO" sz="1000" dirty="0" err="1">
                <a:latin typeface="Georgia" panose="02040502050405020303" pitchFamily="18" charset="0"/>
              </a:rPr>
              <a:t>Storyset</a:t>
            </a:r>
            <a:endParaRPr lang="nb-NO" sz="1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526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99EA9DD-A315-67B4-1361-E43A28B3684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B50897D-1F54-C888-846C-3160563A5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Motstand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B92841-CE15-E93B-569E-2AAC1105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61993" cy="4351338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Sterkt kvinnekollektiv og organisering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Nok ressurser til politi, rettsvesen og hjelpetiltak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Bedre finansiering av krisesentre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Det finnes håp!</a:t>
            </a:r>
          </a:p>
        </p:txBody>
      </p:sp>
      <p:pic>
        <p:nvPicPr>
          <p:cNvPr id="5" name="Grafikk 4">
            <a:extLst>
              <a:ext uri="{FF2B5EF4-FFF2-40B4-BE49-F238E27FC236}">
                <a16:creationId xmlns:a16="http://schemas.microsoft.com/office/drawing/2014/main" id="{C918E09E-C4CD-E8F3-CFD9-E54892D3A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0497" y="1104467"/>
            <a:ext cx="5388408" cy="538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04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A1EB40D3-2576-2B5B-9EBE-9DF906F24E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F6132B5-D24C-86CF-A95C-7A5865CAE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Seksuell trakassering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EB02C4-86A1-2317-D6F6-1E26DC29A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Seksuell trakassering kjennetegnes ved to trekk:</a:t>
            </a:r>
          </a:p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	1. Spiller på kjønn, kropp og/eller seksuell seksualitet</a:t>
            </a:r>
          </a:p>
          <a:p>
            <a:pPr marL="0" indent="0">
              <a:buNone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	2. Føles ubehagelig, nedverdigende og/eller truende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Eksempler på seksuell trakassering: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seksuelle antydninger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blikk gester eller tiltaleord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ryktespredning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uvelkomne kommentarer om utseende, påkledning eller privatliv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«klåing» eller annen uvelkommen bevisst kroppsberøring eller uvelkomne forslag om eller krav på sex.</a:t>
            </a:r>
          </a:p>
        </p:txBody>
      </p:sp>
    </p:spTree>
    <p:extLst>
      <p:ext uri="{BB962C8B-B14F-4D97-AF65-F5344CB8AC3E}">
        <p14:creationId xmlns:p14="http://schemas.microsoft.com/office/powerpoint/2010/main" val="1260288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BE549BC-9FB8-213B-518E-53FA677A0AC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1C4ECC-3FF3-DB30-9691-A75532F47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Seksuell trakassering er forbudt etter arbeidsmiljøloven og likestillings- og diskrimineringsloven 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Seksuell trakassering på arbeidsplassen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mulig å ta kontakt med verneombud eller tillitsvalgt på jobb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det er også mulig å kontakte likestillings- og diskrimineringsombudet (LDO)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Undertrykking som trakassering</a:t>
            </a:r>
          </a:p>
          <a:p>
            <a:pPr marL="0" indent="0">
              <a:buNone/>
            </a:pPr>
            <a:endParaRPr lang="nb-NO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9195BCB5-B512-C82C-46CD-9EE3A0ACF6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EDE94D81-658E-8D3C-96A5-698D9BCA6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Vold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095364-6D21-DCC1-211B-0EA71F0B1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I løpet av livet vil mange kvinner oppleve vold, voldtekt og/eller seksuell trakassering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1 av 5 kvinner har rapportert at de har blitt voldtatt minst én gang (NKVTS, 2023)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Kvinner er mer utsatt for alvorlig partnervold enn menn (NKVTS, 2023) 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Kvinner som tilhører en minoritetsgruppe er mer utsatt</a:t>
            </a:r>
          </a:p>
        </p:txBody>
      </p:sp>
    </p:spTree>
    <p:extLst>
      <p:ext uri="{BB962C8B-B14F-4D97-AF65-F5344CB8AC3E}">
        <p14:creationId xmlns:p14="http://schemas.microsoft.com/office/powerpoint/2010/main" val="424184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98EE0658-213F-F30D-B568-F1DF7046DB7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92E01E-7BB8-02B4-74BD-116FE369E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>
                <a:solidFill>
                  <a:schemeClr val="bg1"/>
                </a:solidFill>
                <a:latin typeface="Georgia" panose="02040502050405020303" pitchFamily="18" charset="0"/>
              </a:rPr>
              <a:t>Ulike former for vold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BA26E8A-2DF2-EA0B-5B6A-0EC9B0A01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Negativ sosial kontroll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Tvangsekteskap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Kjønnslemlestelse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Fysisk vold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Psykisk vold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Seksuell vold</a:t>
            </a:r>
          </a:p>
          <a:p>
            <a:r>
              <a:rPr lang="nb-NO" dirty="0" err="1">
                <a:solidFill>
                  <a:schemeClr val="bg1"/>
                </a:solidFill>
                <a:latin typeface="Georgia" panose="02040502050405020303" pitchFamily="18" charset="0"/>
              </a:rPr>
              <a:t>Følsesmessig</a:t>
            </a: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vold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Digital vold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Økonomisk vold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Materiell vold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Latent vold</a:t>
            </a:r>
          </a:p>
          <a:p>
            <a:pPr>
              <a:buFont typeface="Courier New" panose="02070309020205020404" pitchFamily="49" charset="0"/>
              <a:buChar char="o"/>
            </a:pPr>
            <a:endParaRPr lang="nb-NO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7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8E58CD4-1078-A99C-FAB0-F72629043EA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E795313-4ECD-6372-BEDA-9F67B2D13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6000" dirty="0">
                <a:solidFill>
                  <a:schemeClr val="bg1"/>
                </a:solidFill>
                <a:latin typeface="Georgia" panose="02040502050405020303" pitchFamily="18" charset="0"/>
              </a:rPr>
              <a:t>Overgrepsalarm eller omvendt voldsalarm?</a:t>
            </a:r>
            <a:endParaRPr lang="nb-NO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6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7F54FCB-1CD0-6C81-526D-A6C6AE1C3E9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765BE12-7C40-D6A2-2358-2AFDB7AE7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>
                <a:solidFill>
                  <a:schemeClr val="bg1"/>
                </a:solidFill>
                <a:latin typeface="Georgia" panose="02040502050405020303" pitchFamily="18" charset="0"/>
              </a:rPr>
              <a:t>Krisesentre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0ED10F-9D30-339E-A047-C99489D5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Krisesentertelefon kom i 1977</a:t>
            </a:r>
          </a:p>
          <a:p>
            <a:r>
              <a:rPr lang="nb-NO" dirty="0" err="1">
                <a:solidFill>
                  <a:schemeClr val="bg1"/>
                </a:solidFill>
                <a:latin typeface="Georgia" panose="02040502050405020303" pitchFamily="18" charset="0"/>
              </a:rPr>
              <a:t>Krisesenterlov</a:t>
            </a:r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 og krisesentre i alle kommuner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Lavterskeltilbud</a:t>
            </a:r>
          </a:p>
        </p:txBody>
      </p:sp>
    </p:spTree>
    <p:extLst>
      <p:ext uri="{BB962C8B-B14F-4D97-AF65-F5344CB8AC3E}">
        <p14:creationId xmlns:p14="http://schemas.microsoft.com/office/powerpoint/2010/main" val="116690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2F4B6C54-34A8-72AF-C4C4-7060425542D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93FC935-1849-3DDF-DE1A-E1CDAA5A9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>
                <a:solidFill>
                  <a:schemeClr val="bg1"/>
                </a:solidFill>
                <a:latin typeface="Georgia" panose="02040502050405020303" pitchFamily="18" charset="0"/>
              </a:rPr>
              <a:t>Reaksjoner på vold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4242057-93C9-7757-E482-B3BCCEA118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angst og frykt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skam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gjenopplevelser av det som skjedde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søvnforstyrrelser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selvbebreidelser og skyldfølelse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konsentrasjons- og hukommelsesvansker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økt irritasjon og sinne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kroppslige plager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problemer i samspillet med omgivelsene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2A8971-63BF-42EA-3356-20EA209E2C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vansker med nærhet og seksualitet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tristhet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økt behov for kontroll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nummenhet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mistro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bagatellisering av hendelsen og å føle tvil om hva som egentlig skjedde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utagering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isolasjon</a:t>
            </a:r>
          </a:p>
          <a:p>
            <a:r>
              <a:rPr lang="nb-NO" sz="2000" dirty="0">
                <a:solidFill>
                  <a:schemeClr val="bg1"/>
                </a:solidFill>
                <a:latin typeface="Georgia" panose="02040502050405020303" pitchFamily="18" charset="0"/>
              </a:rPr>
              <a:t>ensomhet, følelse av å være helt alene</a:t>
            </a:r>
          </a:p>
          <a:p>
            <a:endParaRPr lang="nb-NO" sz="2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21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4C6D3F73-6D19-4F8D-A003-AB1167110B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F1E19271-4A54-985F-3239-9E30044A5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err="1">
                <a:solidFill>
                  <a:schemeClr val="bg1"/>
                </a:solidFill>
                <a:latin typeface="Georgia" panose="02040502050405020303" pitchFamily="18" charset="0"/>
              </a:rPr>
              <a:t>Samtykkelov</a:t>
            </a:r>
            <a:endParaRPr lang="nb-NO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0EDA359-A516-1833-1464-D11D84D6E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Sex uten frivillig samtykke regnes ikke som voldtekt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Samtykkeloven vil legge frivillig samtykke til grunn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Forskning viser at samtykkeloven funker</a:t>
            </a:r>
          </a:p>
          <a:p>
            <a:r>
              <a:rPr lang="nb-NO" dirty="0">
                <a:solidFill>
                  <a:schemeClr val="bg1"/>
                </a:solidFill>
                <a:latin typeface="Georgia" panose="02040502050405020303" pitchFamily="18" charset="0"/>
              </a:rPr>
              <a:t>Samtykkeloven vil også være holdningsskapende</a:t>
            </a:r>
          </a:p>
        </p:txBody>
      </p:sp>
    </p:spTree>
    <p:extLst>
      <p:ext uri="{BB962C8B-B14F-4D97-AF65-F5344CB8AC3E}">
        <p14:creationId xmlns:p14="http://schemas.microsoft.com/office/powerpoint/2010/main" val="207331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336</Words>
  <Application>Microsoft Macintosh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Georgia</vt:lpstr>
      <vt:lpstr>Office-tema</vt:lpstr>
      <vt:lpstr>Vold og motstand</vt:lpstr>
      <vt:lpstr>Seksuell trakassering</vt:lpstr>
      <vt:lpstr>PowerPoint-presentasjon</vt:lpstr>
      <vt:lpstr>Vold</vt:lpstr>
      <vt:lpstr>Ulike former for vold</vt:lpstr>
      <vt:lpstr>Overgrepsalarm eller omvendt voldsalarm?</vt:lpstr>
      <vt:lpstr>Krisesentre</vt:lpstr>
      <vt:lpstr>Reaksjoner på vold</vt:lpstr>
      <vt:lpstr>Samtykkelov</vt:lpstr>
      <vt:lpstr>Motstand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Vold og motstand</dc:title>
  <dc:creator>Rameen Najam Sheikh</dc:creator>
  <cp:lastModifiedBy>Ole Mjelstad</cp:lastModifiedBy>
  <cp:revision>6</cp:revision>
  <dcterms:created xsi:type="dcterms:W3CDTF">2023-03-16T11:18:19Z</dcterms:created>
  <dcterms:modified xsi:type="dcterms:W3CDTF">2023-07-14T06:24:11Z</dcterms:modified>
</cp:coreProperties>
</file>